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</p:sldIdLst>
  <p:sldSz cx="18288000" cy="10287000"/>
  <p:notesSz cx="6858000" cy="9144000"/>
  <p:embeddedFontLst>
    <p:embeddedFont>
      <p:font typeface="Fira Code" panose="020B0809050000020004" pitchFamily="49" charset="0"/>
      <p:regular r:id="rId32"/>
      <p:bold r:id="rId33"/>
    </p:embeddedFont>
    <p:embeddedFont>
      <p:font typeface="Fira Code Light" panose="020B0809050000020004" pitchFamily="49" charset="0"/>
      <p:regular r:id="rId34"/>
    </p:embeddedFont>
    <p:embeddedFont>
      <p:font typeface="Pridi" panose="00000500000000000000" pitchFamily="2" charset="-34"/>
      <p:regular r:id="rId35"/>
      <p:bold r:id="rId36"/>
    </p:embeddedFont>
    <p:embeddedFont>
      <p:font typeface="Pridi Bold" panose="00000800000000000000" charset="-34"/>
      <p:regular r:id="rId37"/>
      <p:bold r:id="rId38"/>
    </p:embeddedFont>
    <p:embeddedFont>
      <p:font typeface="Pridi Medium" panose="00000600000000000000" pitchFamily="2" charset="-34"/>
      <p:regular r:id="rId39"/>
    </p:embeddedFont>
    <p:embeddedFont>
      <p:font typeface="Prompt" panose="00000500000000000000" pitchFamily="2" charset="-34"/>
      <p:regular r:id="rId40"/>
      <p:bold r:id="rId41"/>
      <p:italic r:id="rId42"/>
      <p:boldItalic r:id="rId43"/>
    </p:embeddedFont>
    <p:embeddedFont>
      <p:font typeface="Prompt Bold" panose="00000800000000000000" charset="-34"/>
      <p:regular r:id="rId44"/>
      <p:bold r:id="rId45"/>
    </p:embeddedFont>
    <p:embeddedFont>
      <p:font typeface="Prompt Light" panose="00000400000000000000" pitchFamily="2" charset="-34"/>
      <p:regular r:id="rId46"/>
      <p:italic r:id="rId47"/>
    </p:embeddedFont>
    <p:embeddedFont>
      <p:font typeface="Segoe UI" panose="020B0502040204020203" pitchFamily="3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hyperlink" Target="https://www.apachefriends.or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hyperlink" Target="http://localhos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hyperlink" Target="http://localhost/test/index.php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iotacademy.co/blog/xampp-server/" TargetMode="External"/><Relationship Id="rId13" Type="http://schemas.openxmlformats.org/officeDocument/2006/relationships/image" Target="../media/image9.svg"/><Relationship Id="rId3" Type="http://schemas.openxmlformats.org/officeDocument/2006/relationships/image" Target="../media/image53.svg"/><Relationship Id="rId7" Type="http://schemas.openxmlformats.org/officeDocument/2006/relationships/image" Target="../media/image55.svg"/><Relationship Id="rId12" Type="http://schemas.openxmlformats.org/officeDocument/2006/relationships/image" Target="../media/image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hyperlink" Target="https://themevilles.com/what-is-xampp/" TargetMode="External"/><Relationship Id="rId5" Type="http://schemas.openxmlformats.org/officeDocument/2006/relationships/image" Target="../media/image13.svg"/><Relationship Id="rId10" Type="http://schemas.openxmlformats.org/officeDocument/2006/relationships/hyperlink" Target="https://www.thailibrary.in.th/2013/09/06/xampp/" TargetMode="External"/><Relationship Id="rId4" Type="http://schemas.openxmlformats.org/officeDocument/2006/relationships/image" Target="../media/image12.png"/><Relationship Id="rId9" Type="http://schemas.openxmlformats.org/officeDocument/2006/relationships/hyperlink" Target="https://www.mindphp.com/%E0%B8%84%E0%B8%B9%E0%B9%88%E0%B8%A1%E0%B8%B7%E0%B8%AD/73-%E0%B8%84%E0%B8%B7%E0%B8%AD%E0%B8%AD%E0%B8%B0%E0%B9%84%E0%B8%A3/2637-xampp-%E0%B8%84%E0%B8%B7%E0%B8%AD%E0%B8%AD%E0%B8%B0%E0%B9%84%E0%B8%A3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quora.com/What-are-the-advantages-and-disadvantages-of-XAMPP-server-compared-to-Apache-or-WAMP-server" TargetMode="External"/><Relationship Id="rId3" Type="http://schemas.openxmlformats.org/officeDocument/2006/relationships/image" Target="../media/image52.png"/><Relationship Id="rId7" Type="http://schemas.openxmlformats.org/officeDocument/2006/relationships/hyperlink" Target="https://www.mindphp.com/%E0%B8%84%E0%B8%B9%E0%B9%88%E0%B8%A1%E0%B8%B7%E0%B8%AD/73-%E0%B8%84%E0%B8%B7%E0%B8%AD%E0%B8%AD%E0%B8%B0%E0%B9%84%E0%B8%A3/2637-xampp-%E0%B8%84%E0%B8%B7%E0%B8%AD%E0%B8%AD%E0%B8%B0%E0%B9%84%E0%B8%A3.html" TargetMode="External"/><Relationship Id="rId2" Type="http://schemas.openxmlformats.org/officeDocument/2006/relationships/hyperlink" Target="https://themevilles.com/what-is-xampp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9.svg"/><Relationship Id="rId5" Type="http://schemas.openxmlformats.org/officeDocument/2006/relationships/image" Target="../media/image56.png"/><Relationship Id="rId10" Type="http://schemas.openxmlformats.org/officeDocument/2006/relationships/image" Target="../media/image8.png"/><Relationship Id="rId4" Type="http://schemas.openxmlformats.org/officeDocument/2006/relationships/image" Target="../media/image53.svg"/><Relationship Id="rId9" Type="http://schemas.openxmlformats.org/officeDocument/2006/relationships/hyperlink" Target="https://oc1t.com/Xampp-%E0%B9%82%E0%B8%9B%E0%B8%A3%E0%B9%81%E0%B8%81%E0%B8%A3%E0%B8%A1%E0%B8%88%E0%B8%B3%E0%B8%A5%E0%B8%AD%E0%B8%87-Web-server-%E0%B8%97%E0%B8%B5%E0%B9%88%E0%B8%99%E0%B8%B1%E0%B8%81%E0%B8%9E%E0%B8%B1%E0%B8%92%E0%B8%99%E0%B8%B2%E0%B9%80%E0%B8%A7%E0%B9%87%E0%B8%9A%E0%B9%84%E0%B8%8B%E0%B8%95%E0%B9%8C%E0%B8%AB%E0%B8%A3%E0%B8%B7%E0%B8%AD%E0%B8%9C%E0%B8%B9%E0%B9%89%E0%B8%97%E0%B8%B5%E0%B9%88%E0%B8%95%E0%B9%89%E0%B8%AD%E0%B8%87%E0%B8%81%E0%B8%B2%E0%B8%A3%E0%B9%80%E0%B8%82%E0%B8%B5%E0%B8%A2%E0%B8%99%E0%B9%80%E0%B8%A7%E0%B9%87%E0%B8%9A%E0%B9%84%E0%B8%8B%E0%B8%95%E0%B9%8C%E0%B8%84%E0%B8%A7%E0%B8%A3%E0%B8%A1%E0%B8%B5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3.sv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svg"/><Relationship Id="rId7" Type="http://schemas.openxmlformats.org/officeDocument/2006/relationships/image" Target="../media/image2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3.svg"/><Relationship Id="rId10" Type="http://schemas.openxmlformats.org/officeDocument/2006/relationships/image" Target="../media/image9.sv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svg"/><Relationship Id="rId7" Type="http://schemas.openxmlformats.org/officeDocument/2006/relationships/image" Target="../media/image2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9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18340"/>
            <a:ext cx="15305568" cy="6673607"/>
            <a:chOff x="0" y="0"/>
            <a:chExt cx="20407424" cy="889814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0407424" cy="8898142"/>
              <a:chOff x="0" y="0"/>
              <a:chExt cx="5177439" cy="225749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5177439" cy="2257492"/>
              </a:xfrm>
              <a:custGeom>
                <a:avLst/>
                <a:gdLst/>
                <a:ahLst/>
                <a:cxnLst/>
                <a:rect l="l" t="t" r="r" b="b"/>
                <a:pathLst>
                  <a:path w="5177439" h="2257492">
                    <a:moveTo>
                      <a:pt x="5052979" y="2257492"/>
                    </a:moveTo>
                    <a:lnTo>
                      <a:pt x="124460" y="2257492"/>
                    </a:lnTo>
                    <a:cubicBezTo>
                      <a:pt x="55880" y="2257492"/>
                      <a:pt x="0" y="2201612"/>
                      <a:pt x="0" y="21330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052979" y="0"/>
                    </a:lnTo>
                    <a:cubicBezTo>
                      <a:pt x="5121559" y="0"/>
                      <a:pt x="5177439" y="55880"/>
                      <a:pt x="5177439" y="124460"/>
                    </a:cubicBezTo>
                    <a:lnTo>
                      <a:pt x="5177439" y="2133032"/>
                    </a:lnTo>
                    <a:cubicBezTo>
                      <a:pt x="5177439" y="2201612"/>
                      <a:pt x="5121559" y="2257492"/>
                      <a:pt x="5052979" y="2257492"/>
                    </a:cubicBezTo>
                    <a:close/>
                  </a:path>
                </a:pathLst>
              </a:custGeom>
              <a:solidFill>
                <a:srgbClr val="FFDDC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510332" y="482905"/>
              <a:ext cx="347112" cy="347112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D7E2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996383" y="482905"/>
              <a:ext cx="347112" cy="347112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482434" y="482905"/>
              <a:ext cx="347112" cy="347112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EFE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1" name="Freeform 11"/>
          <p:cNvSpPr/>
          <p:nvPr/>
        </p:nvSpPr>
        <p:spPr>
          <a:xfrm rot="5400000">
            <a:off x="13708198" y="4363712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028700" y="8115323"/>
            <a:ext cx="15305568" cy="1153337"/>
            <a:chOff x="0" y="0"/>
            <a:chExt cx="20407424" cy="1537783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20407424" cy="1537783"/>
              <a:chOff x="0" y="0"/>
              <a:chExt cx="14198090" cy="106988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4199360" cy="1069884"/>
              </a:xfrm>
              <a:custGeom>
                <a:avLst/>
                <a:gdLst/>
                <a:ahLst/>
                <a:cxnLst/>
                <a:rect l="l" t="t" r="r" b="b"/>
                <a:pathLst>
                  <a:path w="14199360" h="1069884">
                    <a:moveTo>
                      <a:pt x="13645640" y="1069884"/>
                    </a:moveTo>
                    <a:lnTo>
                      <a:pt x="553720" y="1069884"/>
                    </a:lnTo>
                    <a:cubicBezTo>
                      <a:pt x="247650" y="1069884"/>
                      <a:pt x="0" y="830353"/>
                      <a:pt x="0" y="535553"/>
                    </a:cubicBezTo>
                    <a:cubicBezTo>
                      <a:pt x="0" y="239525"/>
                      <a:pt x="247650" y="0"/>
                      <a:pt x="553720" y="0"/>
                    </a:cubicBezTo>
                    <a:lnTo>
                      <a:pt x="13645640" y="0"/>
                    </a:lnTo>
                    <a:cubicBezTo>
                      <a:pt x="13951710" y="0"/>
                      <a:pt x="14199360" y="239525"/>
                      <a:pt x="14199360" y="535553"/>
                    </a:cubicBezTo>
                    <a:cubicBezTo>
                      <a:pt x="14198090" y="830353"/>
                      <a:pt x="13950440" y="1069884"/>
                      <a:pt x="13645640" y="1069884"/>
                    </a:cubicBezTo>
                    <a:close/>
                  </a:path>
                </a:pathLst>
              </a:custGeom>
              <a:solidFill>
                <a:srgbClr val="46240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3839865" y="343319"/>
              <a:ext cx="12902148" cy="784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77"/>
                </a:lnSpc>
                <a:spcBef>
                  <a:spcPct val="0"/>
                </a:spcBef>
              </a:pPr>
              <a:r>
                <a:rPr lang="en-US" sz="3554">
                  <a:solidFill>
                    <a:srgbClr val="FBB989"/>
                  </a:solidFill>
                  <a:latin typeface="Prompt Bold"/>
                  <a:ea typeface="Prompt Bold"/>
                  <a:cs typeface="Prompt Bold"/>
                  <a:sym typeface="Prompt Bold"/>
                </a:rPr>
                <a:t>START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5161342" y="8327584"/>
            <a:ext cx="720475" cy="720475"/>
          </a:xfrm>
          <a:custGeom>
            <a:avLst/>
            <a:gdLst/>
            <a:ahLst/>
            <a:cxnLst/>
            <a:rect l="l" t="t" r="r" b="b"/>
            <a:pathLst>
              <a:path w="720475" h="720475">
                <a:moveTo>
                  <a:pt x="0" y="0"/>
                </a:moveTo>
                <a:lnTo>
                  <a:pt x="720475" y="0"/>
                </a:lnTo>
                <a:lnTo>
                  <a:pt x="720475" y="720474"/>
                </a:lnTo>
                <a:lnTo>
                  <a:pt x="0" y="7204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688050" y="2388802"/>
            <a:ext cx="12329377" cy="1966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31"/>
              </a:lnSpc>
            </a:pPr>
            <a:r>
              <a:rPr lang="en-US" sz="14219">
                <a:solidFill>
                  <a:srgbClr val="46240D"/>
                </a:solidFill>
                <a:latin typeface="Pridi Medium"/>
                <a:ea typeface="Pridi Medium"/>
                <a:cs typeface="Pridi Medium"/>
                <a:sym typeface="Pridi Medium"/>
              </a:rPr>
              <a:t>XAMPP</a:t>
            </a:r>
          </a:p>
        </p:txBody>
      </p:sp>
      <p:sp>
        <p:nvSpPr>
          <p:cNvPr id="18" name="Freeform 18"/>
          <p:cNvSpPr/>
          <p:nvPr/>
        </p:nvSpPr>
        <p:spPr>
          <a:xfrm>
            <a:off x="2854829" y="1766429"/>
            <a:ext cx="2728434" cy="2145599"/>
          </a:xfrm>
          <a:custGeom>
            <a:avLst/>
            <a:gdLst/>
            <a:ahLst/>
            <a:cxnLst/>
            <a:rect l="l" t="t" r="r" b="b"/>
            <a:pathLst>
              <a:path w="2728434" h="2145599">
                <a:moveTo>
                  <a:pt x="0" y="0"/>
                </a:moveTo>
                <a:lnTo>
                  <a:pt x="2728434" y="0"/>
                </a:lnTo>
                <a:lnTo>
                  <a:pt x="2728434" y="2145600"/>
                </a:lnTo>
                <a:lnTo>
                  <a:pt x="0" y="2145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5435364" y="4121385"/>
            <a:ext cx="6492240" cy="0"/>
          </a:xfrm>
          <a:prstGeom prst="line">
            <a:avLst/>
          </a:prstGeom>
          <a:ln w="38100" cap="flat">
            <a:solidFill>
              <a:srgbClr val="FBB9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6905920" y="8561901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60" y="0"/>
                </a:lnTo>
                <a:lnTo>
                  <a:pt x="706760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688050" y="5286375"/>
            <a:ext cx="11986868" cy="1197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1"/>
              </a:lnSpc>
            </a:pPr>
            <a:r>
              <a:rPr lang="en-US" sz="3472">
                <a:solidFill>
                  <a:srgbClr val="46240D"/>
                </a:solidFill>
                <a:latin typeface="Pridi Bold"/>
                <a:ea typeface="Pridi Bold"/>
                <a:cs typeface="Pridi Bold"/>
                <a:sym typeface="Pridi Bold"/>
              </a:rPr>
              <a:t>B6507787    นายพงศกร อินอ่อน</a:t>
            </a:r>
          </a:p>
          <a:p>
            <a:pPr algn="ctr">
              <a:lnSpc>
                <a:spcPts val="4861"/>
              </a:lnSpc>
            </a:pPr>
            <a:r>
              <a:rPr lang="en-US" sz="3472">
                <a:solidFill>
                  <a:srgbClr val="46240D"/>
                </a:solidFill>
                <a:latin typeface="Pridi Bold"/>
                <a:ea typeface="Pridi Bold"/>
                <a:cs typeface="Pridi Bold"/>
                <a:sym typeface="Pridi Bold"/>
              </a:rPr>
              <a:t>B6514136    นางสาวรุ่งนภา ควรผล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63288" y="4255570"/>
            <a:ext cx="283884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6240D"/>
                </a:solidFill>
                <a:latin typeface="Pridi Bold"/>
                <a:ea typeface="Pridi Bold"/>
                <a:cs typeface="Pridi Bold"/>
                <a:sym typeface="Pridi Bold"/>
              </a:rPr>
              <a:t>Group 03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85183" y="173781"/>
              <a:ext cx="17197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/>
      <p:bldP spid="21" grpId="1"/>
      <p:bldP spid="22" grpId="0"/>
      <p:bldP spid="2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2841536"/>
            <a:ext cx="16230600" cy="5442127"/>
            <a:chOff x="0" y="0"/>
            <a:chExt cx="18938240" cy="6350000"/>
          </a:xfrm>
        </p:grpSpPr>
        <p:sp>
          <p:nvSpPr>
            <p:cNvPr id="3" name="Freeform 3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FB7E2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2"/>
              <a:stretch>
                <a:fillRect t="-48324" b="-4832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531507" y="1261589"/>
            <a:ext cx="13224987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52544"/>
                </a:solidFill>
                <a:latin typeface="Pridi Medium"/>
                <a:ea typeface="Pridi Medium"/>
                <a:cs typeface="Pridi Medium"/>
                <a:sym typeface="Pridi Medium"/>
              </a:rPr>
              <a:t>การติดตั้ง XAMPP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2592" y="173781"/>
              <a:ext cx="55716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486537" y="345320"/>
            <a:ext cx="6036853" cy="4532852"/>
            <a:chOff x="0" y="0"/>
            <a:chExt cx="84569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b="-3908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86537" y="5408827"/>
            <a:ext cx="6036853" cy="4532852"/>
            <a:chOff x="0" y="0"/>
            <a:chExt cx="84569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l="-64274" t="-73085" r="-66928" b="-6662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114055" y="1833497"/>
            <a:ext cx="4813205" cy="1556499"/>
            <a:chOff x="0" y="0"/>
            <a:chExt cx="6417606" cy="207533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911341"/>
              <a:ext cx="6417606" cy="1163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ดาวน์โหลดโปรแกรมผ่าน </a:t>
              </a:r>
              <a:r>
                <a:rPr lang="en-US" sz="2400" u="sng">
                  <a:solidFill>
                    <a:srgbClr val="004AAD"/>
                  </a:solidFill>
                  <a:latin typeface="Prompt Light"/>
                  <a:ea typeface="Prompt Light"/>
                  <a:cs typeface="Prompt Light"/>
                  <a:sym typeface="Prompt Light"/>
                  <a:hlinkClick r:id="rId4" tooltip="https://www.apachefriends.org"/>
                </a:rPr>
                <a:t>https://www.apachefriends.org/</a:t>
              </a: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80"/>
              <a:ext cx="6417606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ดาวน์โหลด XAMPP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114055" y="7125604"/>
            <a:ext cx="4145245" cy="1099299"/>
            <a:chOff x="0" y="0"/>
            <a:chExt cx="5526993" cy="146573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11341"/>
              <a:ext cx="5526993" cy="554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กด Next &gt;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80"/>
              <a:ext cx="5526993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Setup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79767" y="4048125"/>
            <a:ext cx="3956834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Pridi Medium"/>
                <a:ea typeface="Pridi Medium"/>
                <a:cs typeface="Pridi Medium"/>
                <a:sym typeface="Pridi Medium"/>
              </a:rPr>
              <a:t>การติดตั้ง XAMPP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2592" y="173781"/>
              <a:ext cx="55716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11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490461" y="348267"/>
            <a:ext cx="6032929" cy="4529906"/>
            <a:chOff x="0" y="0"/>
            <a:chExt cx="84569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l="-77399" t="-87131" r="-71609" b="-7104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90461" y="5408827"/>
            <a:ext cx="6032929" cy="4529906"/>
            <a:chOff x="0" y="0"/>
            <a:chExt cx="84569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l="-68290" t="-77979" r="-72639" b="-7181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114055" y="2063570"/>
            <a:ext cx="4813205" cy="1099299"/>
            <a:chOff x="0" y="0"/>
            <a:chExt cx="6417606" cy="146573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911341"/>
              <a:ext cx="6417606" cy="554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กด Next &gt;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80"/>
              <a:ext cx="6417606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Setup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114055" y="6895530"/>
            <a:ext cx="4145245" cy="1556499"/>
            <a:chOff x="0" y="0"/>
            <a:chExt cx="5526993" cy="207533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11341"/>
              <a:ext cx="5526993" cy="1163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เลือก Folder ที่จะเก็บ โปรแกรมกด Next &gt;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80"/>
              <a:ext cx="5526993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Setup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79767" y="4048125"/>
            <a:ext cx="3956834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Pridi Medium"/>
                <a:ea typeface="Pridi Medium"/>
                <a:cs typeface="Pridi Medium"/>
                <a:sym typeface="Pridi Medium"/>
              </a:rPr>
              <a:t>การติดตั้ง XAMPP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2592" y="173781"/>
              <a:ext cx="55716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12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426256" y="300058"/>
            <a:ext cx="6097134" cy="4578115"/>
            <a:chOff x="0" y="0"/>
            <a:chExt cx="84569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l="-60870" t="-69920" r="-62021" b="-6117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26256" y="5408827"/>
            <a:ext cx="6097134" cy="4578115"/>
            <a:chOff x="0" y="0"/>
            <a:chExt cx="84569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l="-60714" t="-69905" r="-63264" b="-6231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114055" y="1810866"/>
            <a:ext cx="4813205" cy="1556499"/>
            <a:chOff x="0" y="0"/>
            <a:chExt cx="6417606" cy="207533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911341"/>
              <a:ext cx="6417606" cy="1163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เลือกภาษา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กด Next &gt;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80"/>
              <a:ext cx="6417606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Setup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114055" y="6919635"/>
            <a:ext cx="4512623" cy="1556499"/>
            <a:chOff x="0" y="0"/>
            <a:chExt cx="6016830" cy="207533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11341"/>
              <a:ext cx="6016830" cy="1163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XAMPP จะถามว่าพร้อมติดตั้งไหม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กด Next &gt;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80"/>
              <a:ext cx="6016830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Setup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79767" y="4048125"/>
            <a:ext cx="3956834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Pridi Medium"/>
                <a:ea typeface="Pridi Medium"/>
                <a:cs typeface="Pridi Medium"/>
                <a:sym typeface="Pridi Medium"/>
              </a:rPr>
              <a:t>การติดตั้ง XAMPP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2592" y="173781"/>
              <a:ext cx="55716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13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490566" y="348346"/>
            <a:ext cx="6032824" cy="4529827"/>
            <a:chOff x="0" y="0"/>
            <a:chExt cx="84569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l="-58021" t="-69452" r="-63296" b="-6001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90566" y="5408827"/>
            <a:ext cx="6032824" cy="4529827"/>
            <a:chOff x="0" y="0"/>
            <a:chExt cx="84569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l="-65728" t="-74957" r="-67819" b="-6718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114055" y="2063610"/>
            <a:ext cx="4262138" cy="1099299"/>
            <a:chOff x="0" y="0"/>
            <a:chExt cx="5682851" cy="146573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911341"/>
              <a:ext cx="5682851" cy="554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อยู่ในขั้นตอนการติดตั้งโปรแกรม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80"/>
              <a:ext cx="5682851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Install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114055" y="6895491"/>
            <a:ext cx="4512623" cy="1556499"/>
            <a:chOff x="0" y="0"/>
            <a:chExt cx="6016830" cy="207533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11341"/>
              <a:ext cx="6016830" cy="1163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XAMPP ติดตั้งเสร็จสิ้น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กด Finish &gt;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80"/>
              <a:ext cx="6016830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Installed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79767" y="4048125"/>
            <a:ext cx="3956834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Pridi Medium"/>
                <a:ea typeface="Pridi Medium"/>
                <a:cs typeface="Pridi Medium"/>
                <a:sym typeface="Pridi Medium"/>
              </a:rPr>
              <a:t>การติดตั้ง XAMPP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2592" y="173781"/>
              <a:ext cx="55716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14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2841536"/>
            <a:ext cx="16230600" cy="5442127"/>
            <a:chOff x="0" y="0"/>
            <a:chExt cx="18938240" cy="6350000"/>
          </a:xfrm>
        </p:grpSpPr>
        <p:sp>
          <p:nvSpPr>
            <p:cNvPr id="3" name="Freeform 3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FB7E2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2"/>
              <a:stretch>
                <a:fillRect t="-14280" b="-11429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531507" y="1261589"/>
            <a:ext cx="13224987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52544"/>
                </a:solidFill>
                <a:latin typeface="Pridi Medium"/>
                <a:ea typeface="Pridi Medium"/>
                <a:cs typeface="Pridi Medium"/>
                <a:sym typeface="Pridi Medium"/>
              </a:rPr>
              <a:t>การใช้งาน XAMPP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2592" y="173781"/>
              <a:ext cx="55716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15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434366" y="306147"/>
            <a:ext cx="6089024" cy="4572026"/>
            <a:chOff x="0" y="0"/>
            <a:chExt cx="84569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t="-4737" b="-473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34366" y="5408827"/>
            <a:ext cx="6089024" cy="4572026"/>
            <a:chOff x="0" y="0"/>
            <a:chExt cx="84569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t="-13195" b="-1319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980463" y="1813910"/>
            <a:ext cx="4813205" cy="1556499"/>
            <a:chOff x="0" y="0"/>
            <a:chExt cx="6417606" cy="207533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911341"/>
              <a:ext cx="6417606" cy="1163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กด Start Apache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กด Start MySQL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80"/>
              <a:ext cx="6417606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เปิด XAMPP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114055" y="6459390"/>
            <a:ext cx="4546021" cy="2470899"/>
            <a:chOff x="0" y="0"/>
            <a:chExt cx="6061361" cy="329453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11341"/>
              <a:ext cx="6061361" cy="2383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ทีนี้เราก็จำลอง web server ได้แล้ว ให้เรากดไปที่ Admin ในช่อง Apache จะพาเราไปที่ </a:t>
              </a:r>
              <a:r>
                <a:rPr lang="en-US" sz="2400" u="sng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  <a:hlinkClick r:id="rId4" tooltip="http://localhost/"/>
                </a:rPr>
                <a:t>http://localhost/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80"/>
              <a:ext cx="6061361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Start Server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79767" y="4048125"/>
            <a:ext cx="3956834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Pridi Medium"/>
                <a:ea typeface="Pridi Medium"/>
                <a:cs typeface="Pridi Medium"/>
                <a:sym typeface="Pridi Medium"/>
              </a:rPr>
              <a:t>การใช้งาน XAMPP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2592" y="173781"/>
              <a:ext cx="55716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16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422593" y="297307"/>
            <a:ext cx="6100797" cy="4580866"/>
            <a:chOff x="0" y="0"/>
            <a:chExt cx="84569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b="-4720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22593" y="5408827"/>
            <a:ext cx="6100797" cy="4580866"/>
            <a:chOff x="0" y="0"/>
            <a:chExt cx="84569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b="-805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055608" y="1809490"/>
            <a:ext cx="4813205" cy="1556499"/>
            <a:chOff x="0" y="0"/>
            <a:chExt cx="6417606" cy="207533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911341"/>
              <a:ext cx="6417606" cy="1163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ถ้าได้หน้านี้คือเราสามารถใช้ Server ได้แล้ว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80"/>
              <a:ext cx="6417606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Local Host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55608" y="6006610"/>
            <a:ext cx="4696312" cy="3385299"/>
            <a:chOff x="0" y="0"/>
            <a:chExt cx="6261749" cy="451373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11341"/>
              <a:ext cx="6261749" cy="3602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หากเราจะเขียนเว็บไซต์หรือทดลอง Script ต่างๆ ก็เข้าไปที่ Folder ที่เราติดตั้งตัว Xampp ไว้ และเข้าไปที่ htdocs/ (C:\xampp\htdocs)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ในนี้แหละที่แสดงอยู่ใน localhost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และให้สร้าง Folder ใหม่ขึ้นมา (Test)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80"/>
              <a:ext cx="6261749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Script test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79767" y="4048125"/>
            <a:ext cx="3956834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Pridi Medium"/>
                <a:ea typeface="Pridi Medium"/>
                <a:cs typeface="Pridi Medium"/>
                <a:sym typeface="Pridi Medium"/>
              </a:rPr>
              <a:t>การใช้งาน XAMPP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2592" y="173781"/>
              <a:ext cx="55716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17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441274" y="311334"/>
            <a:ext cx="6082116" cy="4566839"/>
            <a:chOff x="0" y="0"/>
            <a:chExt cx="84569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l="-8347" r="-834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41274" y="5408827"/>
            <a:ext cx="6082116" cy="4566839"/>
            <a:chOff x="0" y="0"/>
            <a:chExt cx="84569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b="-1768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130754" y="1359304"/>
            <a:ext cx="4813205" cy="2470899"/>
            <a:chOff x="0" y="0"/>
            <a:chExt cx="6417606" cy="329453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911341"/>
              <a:ext cx="6417606" cy="2383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สร้างไฟล์ index.php ขึ้นมา แล้วด้านในประกอบด้วย Script ดังนี้ แล้วบันทึกไฟล์ที่ Folder ที่สร้างขึ้นมาใหม่ที่ชื่อ test C:\xampp\htdocs\test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80"/>
              <a:ext cx="6417606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Local Host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130754" y="5985287"/>
            <a:ext cx="4546021" cy="3444722"/>
            <a:chOff x="0" y="-19080"/>
            <a:chExt cx="6061361" cy="459296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11341"/>
              <a:ext cx="6061361" cy="3662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เมื่อนำไฟล์ไว้ที่</a:t>
              </a:r>
              <a:r>
                <a:rPr lang="en-US" sz="2400" dirty="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Folder </a:t>
              </a:r>
              <a:r>
                <a:rPr lang="en-US" sz="2400" dirty="0" err="1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ของเราแล้วเราก็เปิด</a:t>
              </a:r>
              <a:r>
                <a:rPr lang="en-US" sz="2400" dirty="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localhost </a:t>
              </a:r>
              <a:r>
                <a:rPr lang="en-US" sz="2400" dirty="0" err="1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ขึ้นมาตามด้วย</a:t>
              </a:r>
              <a:r>
                <a:rPr lang="en-US" sz="2400" dirty="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\test\</a:t>
              </a:r>
              <a:r>
                <a:rPr lang="en-US" sz="2400" dirty="0" err="1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index.php</a:t>
              </a:r>
              <a:r>
                <a:rPr lang="en-US" sz="2400" dirty="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(\</a:t>
              </a:r>
              <a:r>
                <a:rPr lang="en-US" sz="2400" dirty="0" err="1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ชื่อ</a:t>
              </a:r>
              <a:r>
                <a:rPr lang="en-US" sz="2400" dirty="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Folder\</a:t>
              </a:r>
              <a:r>
                <a:rPr lang="en-US" sz="2400" dirty="0" err="1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ชื่อ</a:t>
              </a:r>
              <a:r>
                <a:rPr lang="en-US" sz="2400" dirty="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ไฟล์</a:t>
              </a:r>
              <a:r>
                <a:rPr lang="en-US" sz="2400" dirty="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) </a:t>
              </a:r>
              <a:r>
                <a:rPr lang="en-US" sz="2400" dirty="0" err="1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ได้เลย</a:t>
              </a:r>
              <a:r>
                <a:rPr lang="en-US" sz="2400" dirty="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</a:p>
            <a:p>
              <a:pPr algn="l">
                <a:lnSpc>
                  <a:spcPts val="3600"/>
                </a:lnSpc>
              </a:pPr>
              <a:r>
                <a:rPr lang="en-US" sz="2400" dirty="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(</a:t>
              </a:r>
              <a:r>
                <a:rPr lang="en-US" sz="2400" u="sng" dirty="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  <a:hlinkClick r:id="rId4" tooltip="http://localhost/test/index.php/"/>
                </a:rPr>
                <a:t>http://localhost/test/index.php/</a:t>
              </a:r>
              <a:r>
                <a:rPr lang="en-US" sz="2400" dirty="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) </a:t>
              </a:r>
              <a:r>
                <a:rPr lang="en-US" sz="2400" dirty="0" err="1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และเสร็จแล้ว</a:t>
              </a:r>
              <a:endParaRPr lang="en-US" sz="2400" dirty="0">
                <a:solidFill>
                  <a:srgbClr val="000000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80"/>
              <a:ext cx="6061361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Script test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79767" y="4048125"/>
            <a:ext cx="3956834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Pridi Medium"/>
                <a:ea typeface="Pridi Medium"/>
                <a:cs typeface="Pridi Medium"/>
                <a:sym typeface="Pridi Medium"/>
              </a:rPr>
              <a:t>การใช้งาน XAMPP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2592" y="173781"/>
              <a:ext cx="55716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18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3023680"/>
            <a:ext cx="16230600" cy="5442127"/>
            <a:chOff x="0" y="0"/>
            <a:chExt cx="18938240" cy="6350000"/>
          </a:xfrm>
        </p:grpSpPr>
        <p:sp>
          <p:nvSpPr>
            <p:cNvPr id="3" name="Freeform 3"/>
            <p:cNvSpPr/>
            <p:nvPr/>
          </p:nvSpPr>
          <p:spPr>
            <a:xfrm>
              <a:off x="27940" y="27940"/>
              <a:ext cx="18882360" cy="918210"/>
            </a:xfrm>
            <a:custGeom>
              <a:avLst/>
              <a:gdLst/>
              <a:ahLst/>
              <a:cxnLst/>
              <a:rect l="l" t="t" r="r" b="b"/>
              <a:pathLst>
                <a:path w="18882360" h="918210">
                  <a:moveTo>
                    <a:pt x="18882360" y="918210"/>
                  </a:moveTo>
                  <a:lnTo>
                    <a:pt x="12447270" y="918210"/>
                  </a:lnTo>
                  <a:moveTo>
                    <a:pt x="12447270" y="918210"/>
                  </a:moveTo>
                  <a:lnTo>
                    <a:pt x="0" y="918210"/>
                  </a:lnTo>
                  <a:lnTo>
                    <a:pt x="0" y="445770"/>
                  </a:lnTo>
                  <a:cubicBezTo>
                    <a:pt x="0" y="200660"/>
                    <a:pt x="199390" y="0"/>
                    <a:pt x="445770" y="0"/>
                  </a:cubicBezTo>
                  <a:lnTo>
                    <a:pt x="18437860" y="0"/>
                  </a:lnTo>
                  <a:cubicBezTo>
                    <a:pt x="18682971" y="0"/>
                    <a:pt x="18882360" y="199390"/>
                    <a:pt x="18882360" y="445770"/>
                  </a:cubicBezTo>
                  <a:lnTo>
                    <a:pt x="18882360" y="918210"/>
                  </a:lnTo>
                </a:path>
              </a:pathLst>
            </a:custGeom>
            <a:solidFill>
              <a:srgbClr val="FB7E2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7940" y="944880"/>
              <a:ext cx="18882360" cy="5377180"/>
            </a:xfrm>
            <a:custGeom>
              <a:avLst/>
              <a:gdLst/>
              <a:ahLst/>
              <a:cxnLst/>
              <a:rect l="l" t="t" r="r" b="b"/>
              <a:pathLst>
                <a:path w="18882360" h="5377180">
                  <a:moveTo>
                    <a:pt x="9331960" y="0"/>
                  </a:moveTo>
                  <a:lnTo>
                    <a:pt x="18882360" y="0"/>
                  </a:lnTo>
                  <a:lnTo>
                    <a:pt x="18882360" y="4931410"/>
                  </a:lnTo>
                  <a:cubicBezTo>
                    <a:pt x="18882360" y="5176520"/>
                    <a:pt x="18682971" y="5377180"/>
                    <a:pt x="18436590" y="5377180"/>
                  </a:cubicBezTo>
                  <a:lnTo>
                    <a:pt x="445770" y="5377180"/>
                  </a:lnTo>
                  <a:cubicBezTo>
                    <a:pt x="200660" y="5377180"/>
                    <a:pt x="0" y="5177790"/>
                    <a:pt x="0" y="4931410"/>
                  </a:cubicBezTo>
                  <a:lnTo>
                    <a:pt x="0" y="0"/>
                  </a:lnTo>
                  <a:lnTo>
                    <a:pt x="9014460" y="0"/>
                  </a:lnTo>
                  <a:moveTo>
                    <a:pt x="9014460" y="0"/>
                  </a:moveTo>
                  <a:lnTo>
                    <a:pt x="9331960" y="0"/>
                  </a:lnTo>
                </a:path>
              </a:pathLst>
            </a:custGeom>
            <a:blipFill>
              <a:blip r:embed="rId2"/>
              <a:stretch>
                <a:fillRect l="-12013" r="-2537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499110" y="299720"/>
              <a:ext cx="1515110" cy="368300"/>
            </a:xfrm>
            <a:custGeom>
              <a:avLst/>
              <a:gdLst/>
              <a:ahLst/>
              <a:cxnLst/>
              <a:rect l="l" t="t" r="r" b="b"/>
              <a:pathLst>
                <a:path w="1515110" h="368300">
                  <a:moveTo>
                    <a:pt x="184150" y="0"/>
                  </a:moveTo>
                  <a:cubicBezTo>
                    <a:pt x="82550" y="0"/>
                    <a:pt x="0" y="82550"/>
                    <a:pt x="0" y="184150"/>
                  </a:cubicBezTo>
                  <a:cubicBezTo>
                    <a:pt x="0" y="285750"/>
                    <a:pt x="82550" y="368300"/>
                    <a:pt x="184150" y="368300"/>
                  </a:cubicBezTo>
                  <a:cubicBezTo>
                    <a:pt x="285750" y="368300"/>
                    <a:pt x="368300" y="285750"/>
                    <a:pt x="368300" y="184150"/>
                  </a:cubicBezTo>
                  <a:cubicBezTo>
                    <a:pt x="368300" y="82550"/>
                    <a:pt x="285750" y="0"/>
                    <a:pt x="184150" y="0"/>
                  </a:cubicBezTo>
                  <a:close/>
                  <a:moveTo>
                    <a:pt x="756920" y="0"/>
                  </a:moveTo>
                  <a:cubicBezTo>
                    <a:pt x="655320" y="0"/>
                    <a:pt x="572770" y="82550"/>
                    <a:pt x="572770" y="184150"/>
                  </a:cubicBezTo>
                  <a:cubicBezTo>
                    <a:pt x="572770" y="285750"/>
                    <a:pt x="655320" y="368300"/>
                    <a:pt x="756920" y="368300"/>
                  </a:cubicBezTo>
                  <a:cubicBezTo>
                    <a:pt x="858520" y="368300"/>
                    <a:pt x="941070" y="285750"/>
                    <a:pt x="941070" y="184150"/>
                  </a:cubicBezTo>
                  <a:cubicBezTo>
                    <a:pt x="941070" y="82550"/>
                    <a:pt x="858520" y="0"/>
                    <a:pt x="756920" y="0"/>
                  </a:cubicBezTo>
                  <a:close/>
                  <a:moveTo>
                    <a:pt x="1330960" y="0"/>
                  </a:moveTo>
                  <a:cubicBezTo>
                    <a:pt x="1229360" y="0"/>
                    <a:pt x="1146810" y="82550"/>
                    <a:pt x="1146810" y="184150"/>
                  </a:cubicBezTo>
                  <a:cubicBezTo>
                    <a:pt x="1146810" y="285750"/>
                    <a:pt x="1229360" y="368300"/>
                    <a:pt x="1330960" y="368300"/>
                  </a:cubicBezTo>
                  <a:cubicBezTo>
                    <a:pt x="1432560" y="368300"/>
                    <a:pt x="1515110" y="285750"/>
                    <a:pt x="1515110" y="184150"/>
                  </a:cubicBezTo>
                  <a:cubicBezTo>
                    <a:pt x="1515110" y="82550"/>
                    <a:pt x="1432560" y="0"/>
                    <a:pt x="133096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18939511" cy="6350000"/>
            </a:xfrm>
            <a:custGeom>
              <a:avLst/>
              <a:gdLst/>
              <a:ahLst/>
              <a:cxnLst/>
              <a:rect l="l" t="t" r="r" b="b"/>
              <a:pathLst>
                <a:path w="18939511" h="6350000">
                  <a:moveTo>
                    <a:pt x="18464530" y="0"/>
                  </a:moveTo>
                  <a:lnTo>
                    <a:pt x="473710" y="0"/>
                  </a:lnTo>
                  <a:cubicBezTo>
                    <a:pt x="212090" y="0"/>
                    <a:pt x="0" y="212090"/>
                    <a:pt x="0" y="473710"/>
                  </a:cubicBezTo>
                  <a:lnTo>
                    <a:pt x="0" y="946150"/>
                  </a:lnTo>
                  <a:lnTo>
                    <a:pt x="0" y="5877560"/>
                  </a:lnTo>
                  <a:cubicBezTo>
                    <a:pt x="0" y="6137910"/>
                    <a:pt x="212090" y="6350000"/>
                    <a:pt x="473710" y="6350000"/>
                  </a:cubicBezTo>
                  <a:lnTo>
                    <a:pt x="18465800" y="6350000"/>
                  </a:lnTo>
                  <a:cubicBezTo>
                    <a:pt x="18727420" y="6350000"/>
                    <a:pt x="18939511" y="6137910"/>
                    <a:pt x="18939511" y="5876290"/>
                  </a:cubicBezTo>
                  <a:lnTo>
                    <a:pt x="18939511" y="944880"/>
                  </a:lnTo>
                  <a:lnTo>
                    <a:pt x="18939511" y="473710"/>
                  </a:lnTo>
                  <a:cubicBezTo>
                    <a:pt x="18938239" y="212090"/>
                    <a:pt x="18726150" y="0"/>
                    <a:pt x="18464530" y="0"/>
                  </a:cubicBezTo>
                  <a:close/>
                  <a:moveTo>
                    <a:pt x="55880" y="473710"/>
                  </a:moveTo>
                  <a:cubicBezTo>
                    <a:pt x="55880" y="243840"/>
                    <a:pt x="242570" y="55880"/>
                    <a:pt x="473710" y="55880"/>
                  </a:cubicBezTo>
                  <a:lnTo>
                    <a:pt x="18465800" y="55880"/>
                  </a:lnTo>
                  <a:cubicBezTo>
                    <a:pt x="18695670" y="55880"/>
                    <a:pt x="18883630" y="242570"/>
                    <a:pt x="18883630" y="473710"/>
                  </a:cubicBezTo>
                  <a:lnTo>
                    <a:pt x="18883630" y="918210"/>
                  </a:lnTo>
                  <a:lnTo>
                    <a:pt x="55880" y="918210"/>
                  </a:lnTo>
                  <a:lnTo>
                    <a:pt x="55880" y="473710"/>
                  </a:lnTo>
                  <a:close/>
                  <a:moveTo>
                    <a:pt x="18464530" y="6294120"/>
                  </a:moveTo>
                  <a:lnTo>
                    <a:pt x="473710" y="6294120"/>
                  </a:lnTo>
                  <a:cubicBezTo>
                    <a:pt x="243840" y="6294120"/>
                    <a:pt x="55880" y="6107430"/>
                    <a:pt x="55880" y="5876290"/>
                  </a:cubicBezTo>
                  <a:lnTo>
                    <a:pt x="55880" y="972820"/>
                  </a:lnTo>
                  <a:lnTo>
                    <a:pt x="18882361" y="972820"/>
                  </a:lnTo>
                  <a:lnTo>
                    <a:pt x="18882361" y="5876290"/>
                  </a:lnTo>
                  <a:cubicBezTo>
                    <a:pt x="18882361" y="6107430"/>
                    <a:pt x="18695670" y="6294120"/>
                    <a:pt x="18464530" y="6294120"/>
                  </a:cubicBezTo>
                  <a:close/>
                  <a:moveTo>
                    <a:pt x="683260" y="273050"/>
                  </a:moveTo>
                  <a:cubicBezTo>
                    <a:pt x="566420" y="273050"/>
                    <a:pt x="471170" y="368300"/>
                    <a:pt x="471170" y="485140"/>
                  </a:cubicBezTo>
                  <a:cubicBezTo>
                    <a:pt x="471170" y="601980"/>
                    <a:pt x="566420" y="697230"/>
                    <a:pt x="683260" y="697230"/>
                  </a:cubicBezTo>
                  <a:cubicBezTo>
                    <a:pt x="800100" y="697230"/>
                    <a:pt x="895350" y="601980"/>
                    <a:pt x="895350" y="485140"/>
                  </a:cubicBezTo>
                  <a:cubicBezTo>
                    <a:pt x="895350" y="368300"/>
                    <a:pt x="800100" y="273050"/>
                    <a:pt x="683260" y="273050"/>
                  </a:cubicBezTo>
                  <a:close/>
                  <a:moveTo>
                    <a:pt x="683260" y="641350"/>
                  </a:moveTo>
                  <a:cubicBezTo>
                    <a:pt x="596900" y="641350"/>
                    <a:pt x="527050" y="571500"/>
                    <a:pt x="527050" y="485140"/>
                  </a:cubicBezTo>
                  <a:cubicBezTo>
                    <a:pt x="527050" y="398780"/>
                    <a:pt x="596900" y="328930"/>
                    <a:pt x="683260" y="328930"/>
                  </a:cubicBezTo>
                  <a:cubicBezTo>
                    <a:pt x="769620" y="328930"/>
                    <a:pt x="839470" y="398780"/>
                    <a:pt x="839470" y="485140"/>
                  </a:cubicBezTo>
                  <a:cubicBezTo>
                    <a:pt x="839470" y="571500"/>
                    <a:pt x="769620" y="641350"/>
                    <a:pt x="683260" y="641350"/>
                  </a:cubicBezTo>
                  <a:close/>
                  <a:moveTo>
                    <a:pt x="1256030" y="273050"/>
                  </a:moveTo>
                  <a:cubicBezTo>
                    <a:pt x="1139190" y="273050"/>
                    <a:pt x="1043940" y="368300"/>
                    <a:pt x="1043940" y="485140"/>
                  </a:cubicBezTo>
                  <a:cubicBezTo>
                    <a:pt x="1043940" y="601980"/>
                    <a:pt x="1139190" y="697230"/>
                    <a:pt x="1256030" y="697230"/>
                  </a:cubicBezTo>
                  <a:cubicBezTo>
                    <a:pt x="1372870" y="697230"/>
                    <a:pt x="1468120" y="601980"/>
                    <a:pt x="1468120" y="485140"/>
                  </a:cubicBezTo>
                  <a:cubicBezTo>
                    <a:pt x="1468120" y="368300"/>
                    <a:pt x="1372870" y="273050"/>
                    <a:pt x="1256030" y="273050"/>
                  </a:cubicBezTo>
                  <a:close/>
                  <a:moveTo>
                    <a:pt x="1256030" y="641350"/>
                  </a:moveTo>
                  <a:cubicBezTo>
                    <a:pt x="1169670" y="641350"/>
                    <a:pt x="1099820" y="571500"/>
                    <a:pt x="1099820" y="485140"/>
                  </a:cubicBezTo>
                  <a:cubicBezTo>
                    <a:pt x="1099820" y="398780"/>
                    <a:pt x="1169670" y="328930"/>
                    <a:pt x="1256030" y="328930"/>
                  </a:cubicBezTo>
                  <a:cubicBezTo>
                    <a:pt x="1342390" y="328930"/>
                    <a:pt x="1412240" y="398780"/>
                    <a:pt x="1412240" y="485140"/>
                  </a:cubicBezTo>
                  <a:cubicBezTo>
                    <a:pt x="1412240" y="571500"/>
                    <a:pt x="1342390" y="641350"/>
                    <a:pt x="1256030" y="641350"/>
                  </a:cubicBezTo>
                  <a:close/>
                  <a:moveTo>
                    <a:pt x="1830070" y="273050"/>
                  </a:moveTo>
                  <a:cubicBezTo>
                    <a:pt x="1713230" y="273050"/>
                    <a:pt x="1617980" y="368300"/>
                    <a:pt x="1617980" y="485140"/>
                  </a:cubicBezTo>
                  <a:cubicBezTo>
                    <a:pt x="1617980" y="601980"/>
                    <a:pt x="1713230" y="697230"/>
                    <a:pt x="1830070" y="697230"/>
                  </a:cubicBezTo>
                  <a:cubicBezTo>
                    <a:pt x="1946910" y="697230"/>
                    <a:pt x="2042160" y="601980"/>
                    <a:pt x="2042160" y="485140"/>
                  </a:cubicBezTo>
                  <a:cubicBezTo>
                    <a:pt x="2042160" y="368300"/>
                    <a:pt x="1946910" y="273050"/>
                    <a:pt x="1830070" y="273050"/>
                  </a:cubicBezTo>
                  <a:close/>
                  <a:moveTo>
                    <a:pt x="1830070" y="641350"/>
                  </a:moveTo>
                  <a:cubicBezTo>
                    <a:pt x="1743710" y="641350"/>
                    <a:pt x="1673860" y="571500"/>
                    <a:pt x="1673860" y="485140"/>
                  </a:cubicBezTo>
                  <a:cubicBezTo>
                    <a:pt x="1673860" y="398780"/>
                    <a:pt x="1743710" y="328930"/>
                    <a:pt x="1830070" y="328930"/>
                  </a:cubicBezTo>
                  <a:cubicBezTo>
                    <a:pt x="1916430" y="328930"/>
                    <a:pt x="1986280" y="398780"/>
                    <a:pt x="1986280" y="485140"/>
                  </a:cubicBezTo>
                  <a:cubicBezTo>
                    <a:pt x="1986280" y="571500"/>
                    <a:pt x="1915160" y="641350"/>
                    <a:pt x="1830070" y="641350"/>
                  </a:cubicBezTo>
                  <a:close/>
                  <a:moveTo>
                    <a:pt x="18502630" y="488950"/>
                  </a:moveTo>
                  <a:cubicBezTo>
                    <a:pt x="18502630" y="504190"/>
                    <a:pt x="18489930" y="516890"/>
                    <a:pt x="18474691" y="516890"/>
                  </a:cubicBezTo>
                  <a:lnTo>
                    <a:pt x="18474691" y="516890"/>
                  </a:lnTo>
                  <a:lnTo>
                    <a:pt x="18318480" y="515620"/>
                  </a:lnTo>
                  <a:lnTo>
                    <a:pt x="18318480" y="670560"/>
                  </a:lnTo>
                  <a:cubicBezTo>
                    <a:pt x="18318480" y="685800"/>
                    <a:pt x="18305780" y="698500"/>
                    <a:pt x="18290541" y="698500"/>
                  </a:cubicBezTo>
                  <a:cubicBezTo>
                    <a:pt x="18275302" y="698500"/>
                    <a:pt x="18262602" y="685800"/>
                    <a:pt x="18262602" y="670560"/>
                  </a:cubicBezTo>
                  <a:lnTo>
                    <a:pt x="18262602" y="515620"/>
                  </a:lnTo>
                  <a:lnTo>
                    <a:pt x="18106391" y="514350"/>
                  </a:lnTo>
                  <a:cubicBezTo>
                    <a:pt x="18091152" y="514350"/>
                    <a:pt x="18078452" y="501650"/>
                    <a:pt x="18078452" y="486410"/>
                  </a:cubicBezTo>
                  <a:cubicBezTo>
                    <a:pt x="18078452" y="471170"/>
                    <a:pt x="18091152" y="458470"/>
                    <a:pt x="18106391" y="458470"/>
                  </a:cubicBezTo>
                  <a:lnTo>
                    <a:pt x="18106391" y="458470"/>
                  </a:lnTo>
                  <a:lnTo>
                    <a:pt x="18262602" y="459740"/>
                  </a:lnTo>
                  <a:lnTo>
                    <a:pt x="18262602" y="302260"/>
                  </a:lnTo>
                  <a:cubicBezTo>
                    <a:pt x="18262602" y="287020"/>
                    <a:pt x="18275302" y="274320"/>
                    <a:pt x="18290541" y="274320"/>
                  </a:cubicBezTo>
                  <a:cubicBezTo>
                    <a:pt x="18305780" y="274320"/>
                    <a:pt x="18318480" y="287020"/>
                    <a:pt x="18318480" y="302260"/>
                  </a:cubicBezTo>
                  <a:lnTo>
                    <a:pt x="18318480" y="459740"/>
                  </a:lnTo>
                  <a:lnTo>
                    <a:pt x="18474691" y="461010"/>
                  </a:lnTo>
                  <a:cubicBezTo>
                    <a:pt x="18491200" y="461010"/>
                    <a:pt x="18502630" y="473710"/>
                    <a:pt x="18502630" y="48895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718484" y="630178"/>
            <a:ext cx="12851032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52544"/>
                </a:solidFill>
                <a:latin typeface="Pridi Medium"/>
                <a:ea typeface="Pridi Medium"/>
                <a:cs typeface="Pridi Medium"/>
                <a:sym typeface="Pridi Medium"/>
              </a:rPr>
              <a:t>ปัญหาที่พบหลักๆของ XAMPP </a:t>
            </a:r>
          </a:p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52544"/>
                </a:solidFill>
                <a:latin typeface="Pridi Medium"/>
                <a:ea typeface="Pridi Medium"/>
                <a:cs typeface="Pridi Medium"/>
                <a:sym typeface="Pridi Medium"/>
              </a:rPr>
              <a:t>(“MySQL shutdown unexpectedly”)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2592" y="173781"/>
              <a:ext cx="55716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19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65786" y="1028700"/>
            <a:ext cx="6993514" cy="8229600"/>
            <a:chOff x="0" y="0"/>
            <a:chExt cx="5396230" cy="6350000"/>
          </a:xfrm>
        </p:grpSpPr>
        <p:sp>
          <p:nvSpPr>
            <p:cNvPr id="3" name="Freeform 3"/>
            <p:cNvSpPr/>
            <p:nvPr/>
          </p:nvSpPr>
          <p:spPr>
            <a:xfrm>
              <a:off x="11430" y="11430"/>
              <a:ext cx="5373370" cy="6327140"/>
            </a:xfrm>
            <a:custGeom>
              <a:avLst/>
              <a:gdLst/>
              <a:ahLst/>
              <a:cxnLst/>
              <a:rect l="l" t="t" r="r" b="b"/>
              <a:pathLst>
                <a:path w="5373370" h="6327140">
                  <a:moveTo>
                    <a:pt x="5373370" y="610870"/>
                  </a:moveTo>
                  <a:lnTo>
                    <a:pt x="5373370" y="953770"/>
                  </a:lnTo>
                  <a:moveTo>
                    <a:pt x="5373370" y="953770"/>
                  </a:moveTo>
                  <a:lnTo>
                    <a:pt x="5373370" y="6079490"/>
                  </a:lnTo>
                  <a:cubicBezTo>
                    <a:pt x="5373370" y="6216650"/>
                    <a:pt x="5262880" y="6327140"/>
                    <a:pt x="5125720" y="6327140"/>
                  </a:cubicBezTo>
                  <a:lnTo>
                    <a:pt x="247650" y="6327140"/>
                  </a:lnTo>
                  <a:cubicBezTo>
                    <a:pt x="110490" y="6327140"/>
                    <a:pt x="0" y="6216650"/>
                    <a:pt x="0" y="6079490"/>
                  </a:cubicBezTo>
                  <a:lnTo>
                    <a:pt x="0" y="247650"/>
                  </a:lnTo>
                  <a:cubicBezTo>
                    <a:pt x="0" y="110490"/>
                    <a:pt x="110490" y="0"/>
                    <a:pt x="247650" y="0"/>
                  </a:cubicBezTo>
                  <a:lnTo>
                    <a:pt x="5125720" y="0"/>
                  </a:lnTo>
                  <a:cubicBezTo>
                    <a:pt x="5262880" y="0"/>
                    <a:pt x="5373370" y="110490"/>
                    <a:pt x="5373370" y="247650"/>
                  </a:cubicBezTo>
                  <a:lnTo>
                    <a:pt x="5373370" y="610870"/>
                  </a:lnTo>
                </a:path>
              </a:pathLst>
            </a:custGeom>
            <a:blipFill>
              <a:blip r:embed="rId2"/>
              <a:stretch>
                <a:fillRect l="-56364" r="-5296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5148580" y="471170"/>
              <a:ext cx="236220" cy="5868670"/>
            </a:xfrm>
            <a:custGeom>
              <a:avLst/>
              <a:gdLst/>
              <a:ahLst/>
              <a:cxnLst/>
              <a:rect l="l" t="t" r="r" b="b"/>
              <a:pathLst>
                <a:path w="236220" h="5868670">
                  <a:moveTo>
                    <a:pt x="236220" y="240030"/>
                  </a:moveTo>
                  <a:lnTo>
                    <a:pt x="236220" y="494030"/>
                  </a:lnTo>
                  <a:moveTo>
                    <a:pt x="236220" y="494030"/>
                  </a:moveTo>
                  <a:lnTo>
                    <a:pt x="236220" y="5868670"/>
                  </a:lnTo>
                  <a:lnTo>
                    <a:pt x="0" y="5868670"/>
                  </a:lnTo>
                  <a:lnTo>
                    <a:pt x="0" y="0"/>
                  </a:lnTo>
                  <a:lnTo>
                    <a:pt x="236220" y="0"/>
                  </a:lnTo>
                  <a:lnTo>
                    <a:pt x="236220" y="240030"/>
                  </a:lnTo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1430" y="11430"/>
              <a:ext cx="5373370" cy="4245610"/>
            </a:xfrm>
            <a:custGeom>
              <a:avLst/>
              <a:gdLst/>
              <a:ahLst/>
              <a:cxnLst/>
              <a:rect l="l" t="t" r="r" b="b"/>
              <a:pathLst>
                <a:path w="5373370" h="4245610">
                  <a:moveTo>
                    <a:pt x="5373370" y="2345690"/>
                  </a:moveTo>
                  <a:lnTo>
                    <a:pt x="5373370" y="4182110"/>
                  </a:lnTo>
                  <a:cubicBezTo>
                    <a:pt x="5373370" y="4217670"/>
                    <a:pt x="5344160" y="4245610"/>
                    <a:pt x="5309870" y="4245610"/>
                  </a:cubicBezTo>
                  <a:lnTo>
                    <a:pt x="5201920" y="4245610"/>
                  </a:lnTo>
                  <a:cubicBezTo>
                    <a:pt x="5166360" y="4245610"/>
                    <a:pt x="5138420" y="4216400"/>
                    <a:pt x="5138420" y="4182110"/>
                  </a:cubicBezTo>
                  <a:lnTo>
                    <a:pt x="5138420" y="2345690"/>
                  </a:lnTo>
                  <a:cubicBezTo>
                    <a:pt x="5138420" y="2310130"/>
                    <a:pt x="5167630" y="2282190"/>
                    <a:pt x="5201920" y="2282190"/>
                  </a:cubicBezTo>
                  <a:lnTo>
                    <a:pt x="5309870" y="2282190"/>
                  </a:lnTo>
                  <a:cubicBezTo>
                    <a:pt x="5344160" y="2282190"/>
                    <a:pt x="5373370" y="2310130"/>
                    <a:pt x="5373370" y="2345690"/>
                  </a:cubicBezTo>
                  <a:close/>
                  <a:moveTo>
                    <a:pt x="5126990" y="0"/>
                  </a:moveTo>
                  <a:lnTo>
                    <a:pt x="246380" y="0"/>
                  </a:lnTo>
                  <a:cubicBezTo>
                    <a:pt x="110490" y="0"/>
                    <a:pt x="0" y="110490"/>
                    <a:pt x="0" y="246380"/>
                  </a:cubicBezTo>
                  <a:lnTo>
                    <a:pt x="0" y="458470"/>
                  </a:lnTo>
                  <a:lnTo>
                    <a:pt x="5373370" y="458470"/>
                  </a:lnTo>
                  <a:lnTo>
                    <a:pt x="5373370" y="246380"/>
                  </a:lnTo>
                  <a:cubicBezTo>
                    <a:pt x="5373370" y="110490"/>
                    <a:pt x="5262880" y="0"/>
                    <a:pt x="5126990" y="0"/>
                  </a:cubicBezTo>
                  <a:close/>
                </a:path>
              </a:pathLst>
            </a:custGeom>
            <a:solidFill>
              <a:srgbClr val="FFFEF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20980" y="160020"/>
              <a:ext cx="651510" cy="162560"/>
            </a:xfrm>
            <a:custGeom>
              <a:avLst/>
              <a:gdLst/>
              <a:ahLst/>
              <a:cxnLst/>
              <a:rect l="l" t="t" r="r" b="b"/>
              <a:pathLst>
                <a:path w="651510" h="162560">
                  <a:moveTo>
                    <a:pt x="162560" y="81280"/>
                  </a:moveTo>
                  <a:cubicBezTo>
                    <a:pt x="162560" y="125730"/>
                    <a:pt x="125730" y="162560"/>
                    <a:pt x="81280" y="162560"/>
                  </a:cubicBezTo>
                  <a:cubicBezTo>
                    <a:pt x="36830" y="162560"/>
                    <a:pt x="0" y="125730"/>
                    <a:pt x="0" y="81280"/>
                  </a:cubicBezTo>
                  <a:cubicBezTo>
                    <a:pt x="0" y="36830"/>
                    <a:pt x="36830" y="0"/>
                    <a:pt x="81280" y="0"/>
                  </a:cubicBezTo>
                  <a:cubicBezTo>
                    <a:pt x="125730" y="0"/>
                    <a:pt x="162560" y="35560"/>
                    <a:pt x="162560" y="81280"/>
                  </a:cubicBezTo>
                  <a:close/>
                  <a:moveTo>
                    <a:pt x="570230" y="0"/>
                  </a:moveTo>
                  <a:cubicBezTo>
                    <a:pt x="525780" y="0"/>
                    <a:pt x="488950" y="36830"/>
                    <a:pt x="488950" y="81280"/>
                  </a:cubicBezTo>
                  <a:cubicBezTo>
                    <a:pt x="488950" y="125730"/>
                    <a:pt x="525780" y="162560"/>
                    <a:pt x="570230" y="162560"/>
                  </a:cubicBezTo>
                  <a:cubicBezTo>
                    <a:pt x="614680" y="162560"/>
                    <a:pt x="651510" y="125730"/>
                    <a:pt x="651510" y="81280"/>
                  </a:cubicBezTo>
                  <a:cubicBezTo>
                    <a:pt x="651510" y="36830"/>
                    <a:pt x="614680" y="0"/>
                    <a:pt x="570230" y="0"/>
                  </a:cubicBezTo>
                  <a:close/>
                  <a:moveTo>
                    <a:pt x="325120" y="0"/>
                  </a:moveTo>
                  <a:cubicBezTo>
                    <a:pt x="280670" y="0"/>
                    <a:pt x="243840" y="36830"/>
                    <a:pt x="243840" y="81280"/>
                  </a:cubicBezTo>
                  <a:cubicBezTo>
                    <a:pt x="243840" y="125730"/>
                    <a:pt x="280670" y="162560"/>
                    <a:pt x="325120" y="162560"/>
                  </a:cubicBezTo>
                  <a:cubicBezTo>
                    <a:pt x="369570" y="162560"/>
                    <a:pt x="406400" y="125730"/>
                    <a:pt x="406400" y="81280"/>
                  </a:cubicBezTo>
                  <a:cubicBezTo>
                    <a:pt x="406400" y="36830"/>
                    <a:pt x="370840" y="0"/>
                    <a:pt x="32512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5397500" cy="6350000"/>
            </a:xfrm>
            <a:custGeom>
              <a:avLst/>
              <a:gdLst/>
              <a:ahLst/>
              <a:cxnLst/>
              <a:rect l="l" t="t" r="r" b="b"/>
              <a:pathLst>
                <a:path w="5397500" h="6350000">
                  <a:moveTo>
                    <a:pt x="5137150" y="0"/>
                  </a:moveTo>
                  <a:lnTo>
                    <a:pt x="259080" y="0"/>
                  </a:lnTo>
                  <a:cubicBezTo>
                    <a:pt x="115570" y="0"/>
                    <a:pt x="0" y="115570"/>
                    <a:pt x="0" y="259080"/>
                  </a:cubicBezTo>
                  <a:lnTo>
                    <a:pt x="0" y="6090920"/>
                  </a:lnTo>
                  <a:cubicBezTo>
                    <a:pt x="0" y="6234430"/>
                    <a:pt x="115570" y="6350000"/>
                    <a:pt x="259080" y="6350000"/>
                  </a:cubicBezTo>
                  <a:lnTo>
                    <a:pt x="5137150" y="6350000"/>
                  </a:lnTo>
                  <a:cubicBezTo>
                    <a:pt x="5140960" y="6350000"/>
                    <a:pt x="5143500" y="6350000"/>
                    <a:pt x="5147310" y="6350000"/>
                  </a:cubicBezTo>
                  <a:lnTo>
                    <a:pt x="5148580" y="6350000"/>
                  </a:lnTo>
                  <a:cubicBezTo>
                    <a:pt x="5149850" y="6350000"/>
                    <a:pt x="5149850" y="6350000"/>
                    <a:pt x="5151120" y="6350000"/>
                  </a:cubicBezTo>
                  <a:cubicBezTo>
                    <a:pt x="5288280" y="6343650"/>
                    <a:pt x="5397500" y="6230620"/>
                    <a:pt x="5397500" y="6092190"/>
                  </a:cubicBezTo>
                  <a:lnTo>
                    <a:pt x="5397500" y="4145280"/>
                  </a:lnTo>
                  <a:lnTo>
                    <a:pt x="5397500" y="2406650"/>
                  </a:lnTo>
                  <a:lnTo>
                    <a:pt x="5397500" y="471170"/>
                  </a:lnTo>
                  <a:lnTo>
                    <a:pt x="5397500" y="259080"/>
                  </a:lnTo>
                  <a:cubicBezTo>
                    <a:pt x="5396230" y="115570"/>
                    <a:pt x="5279390" y="0"/>
                    <a:pt x="5137150" y="0"/>
                  </a:cubicBezTo>
                  <a:close/>
                  <a:moveTo>
                    <a:pt x="259080" y="22860"/>
                  </a:moveTo>
                  <a:lnTo>
                    <a:pt x="5137150" y="22860"/>
                  </a:lnTo>
                  <a:cubicBezTo>
                    <a:pt x="5267960" y="22860"/>
                    <a:pt x="5373370" y="128270"/>
                    <a:pt x="5373370" y="259080"/>
                  </a:cubicBezTo>
                  <a:lnTo>
                    <a:pt x="5373370" y="459740"/>
                  </a:lnTo>
                  <a:lnTo>
                    <a:pt x="5147310" y="459740"/>
                  </a:lnTo>
                  <a:lnTo>
                    <a:pt x="22860" y="459740"/>
                  </a:lnTo>
                  <a:lnTo>
                    <a:pt x="22860" y="259080"/>
                  </a:lnTo>
                  <a:cubicBezTo>
                    <a:pt x="22860" y="128270"/>
                    <a:pt x="128270" y="22860"/>
                    <a:pt x="259080" y="22860"/>
                  </a:cubicBezTo>
                  <a:close/>
                  <a:moveTo>
                    <a:pt x="22860" y="6090920"/>
                  </a:moveTo>
                  <a:lnTo>
                    <a:pt x="22860" y="481330"/>
                  </a:lnTo>
                  <a:lnTo>
                    <a:pt x="5137150" y="481330"/>
                  </a:lnTo>
                  <a:lnTo>
                    <a:pt x="5137150" y="6327140"/>
                  </a:lnTo>
                  <a:lnTo>
                    <a:pt x="259080" y="6327140"/>
                  </a:lnTo>
                  <a:cubicBezTo>
                    <a:pt x="128270" y="6327140"/>
                    <a:pt x="22860" y="6221730"/>
                    <a:pt x="22860" y="6090920"/>
                  </a:cubicBezTo>
                  <a:close/>
                  <a:moveTo>
                    <a:pt x="5373370" y="6090920"/>
                  </a:moveTo>
                  <a:cubicBezTo>
                    <a:pt x="5373370" y="6214110"/>
                    <a:pt x="5279390" y="6314440"/>
                    <a:pt x="5158740" y="6325870"/>
                  </a:cubicBezTo>
                  <a:lnTo>
                    <a:pt x="5158740" y="4216400"/>
                  </a:lnTo>
                  <a:cubicBezTo>
                    <a:pt x="5181600" y="4248150"/>
                    <a:pt x="5218430" y="4269740"/>
                    <a:pt x="5260340" y="4269740"/>
                  </a:cubicBezTo>
                  <a:lnTo>
                    <a:pt x="5270500" y="4269740"/>
                  </a:lnTo>
                  <a:cubicBezTo>
                    <a:pt x="5312410" y="4269740"/>
                    <a:pt x="5350510" y="4248150"/>
                    <a:pt x="5372100" y="4216400"/>
                  </a:cubicBezTo>
                  <a:lnTo>
                    <a:pt x="5372100" y="6090920"/>
                  </a:lnTo>
                  <a:lnTo>
                    <a:pt x="5373370" y="6090920"/>
                  </a:lnTo>
                  <a:close/>
                  <a:moveTo>
                    <a:pt x="5158740" y="4145280"/>
                  </a:moveTo>
                  <a:lnTo>
                    <a:pt x="5158740" y="2406650"/>
                  </a:lnTo>
                  <a:cubicBezTo>
                    <a:pt x="5158740" y="2350770"/>
                    <a:pt x="5204460" y="2305050"/>
                    <a:pt x="5260340" y="2305050"/>
                  </a:cubicBezTo>
                  <a:lnTo>
                    <a:pt x="5270500" y="2305050"/>
                  </a:lnTo>
                  <a:cubicBezTo>
                    <a:pt x="5326380" y="2305050"/>
                    <a:pt x="5372100" y="2350770"/>
                    <a:pt x="5372100" y="2406650"/>
                  </a:cubicBezTo>
                  <a:lnTo>
                    <a:pt x="5372100" y="4145280"/>
                  </a:lnTo>
                  <a:cubicBezTo>
                    <a:pt x="5372100" y="4201160"/>
                    <a:pt x="5326380" y="4246880"/>
                    <a:pt x="5270500" y="4246880"/>
                  </a:cubicBezTo>
                  <a:lnTo>
                    <a:pt x="5260340" y="4246880"/>
                  </a:lnTo>
                  <a:cubicBezTo>
                    <a:pt x="5204460" y="4246880"/>
                    <a:pt x="5158740" y="4201160"/>
                    <a:pt x="5158740" y="4145280"/>
                  </a:cubicBezTo>
                  <a:close/>
                  <a:moveTo>
                    <a:pt x="5271770" y="2282190"/>
                  </a:moveTo>
                  <a:lnTo>
                    <a:pt x="5261610" y="2282190"/>
                  </a:lnTo>
                  <a:cubicBezTo>
                    <a:pt x="5219700" y="2282190"/>
                    <a:pt x="5181600" y="2303780"/>
                    <a:pt x="5160010" y="2335530"/>
                  </a:cubicBezTo>
                  <a:lnTo>
                    <a:pt x="5160010" y="481330"/>
                  </a:lnTo>
                  <a:lnTo>
                    <a:pt x="5374640" y="481330"/>
                  </a:lnTo>
                  <a:lnTo>
                    <a:pt x="5374640" y="2334260"/>
                  </a:lnTo>
                  <a:cubicBezTo>
                    <a:pt x="5350510" y="2303780"/>
                    <a:pt x="5313680" y="2282190"/>
                    <a:pt x="5271770" y="2282190"/>
                  </a:cubicBezTo>
                  <a:close/>
                  <a:moveTo>
                    <a:pt x="302260" y="332740"/>
                  </a:moveTo>
                  <a:cubicBezTo>
                    <a:pt x="353060" y="332740"/>
                    <a:pt x="394970" y="290830"/>
                    <a:pt x="394970" y="240030"/>
                  </a:cubicBezTo>
                  <a:cubicBezTo>
                    <a:pt x="394970" y="189230"/>
                    <a:pt x="353060" y="147320"/>
                    <a:pt x="302260" y="147320"/>
                  </a:cubicBezTo>
                  <a:cubicBezTo>
                    <a:pt x="251460" y="147320"/>
                    <a:pt x="209550" y="190500"/>
                    <a:pt x="209550" y="241300"/>
                  </a:cubicBezTo>
                  <a:cubicBezTo>
                    <a:pt x="209550" y="292100"/>
                    <a:pt x="251460" y="332740"/>
                    <a:pt x="302260" y="332740"/>
                  </a:cubicBezTo>
                  <a:close/>
                  <a:moveTo>
                    <a:pt x="302260" y="171450"/>
                  </a:moveTo>
                  <a:cubicBezTo>
                    <a:pt x="340360" y="171450"/>
                    <a:pt x="372110" y="203200"/>
                    <a:pt x="372110" y="241300"/>
                  </a:cubicBezTo>
                  <a:cubicBezTo>
                    <a:pt x="372110" y="279400"/>
                    <a:pt x="340360" y="311150"/>
                    <a:pt x="302260" y="311150"/>
                  </a:cubicBezTo>
                  <a:cubicBezTo>
                    <a:pt x="264160" y="311150"/>
                    <a:pt x="232410" y="279400"/>
                    <a:pt x="232410" y="241300"/>
                  </a:cubicBezTo>
                  <a:cubicBezTo>
                    <a:pt x="232410" y="201930"/>
                    <a:pt x="264160" y="171450"/>
                    <a:pt x="302260" y="171450"/>
                  </a:cubicBezTo>
                  <a:close/>
                  <a:moveTo>
                    <a:pt x="546100" y="332740"/>
                  </a:moveTo>
                  <a:cubicBezTo>
                    <a:pt x="596900" y="332740"/>
                    <a:pt x="638810" y="290830"/>
                    <a:pt x="638810" y="240030"/>
                  </a:cubicBezTo>
                  <a:cubicBezTo>
                    <a:pt x="638810" y="189230"/>
                    <a:pt x="596900" y="148590"/>
                    <a:pt x="546100" y="148590"/>
                  </a:cubicBezTo>
                  <a:cubicBezTo>
                    <a:pt x="495300" y="148590"/>
                    <a:pt x="454660" y="190500"/>
                    <a:pt x="454660" y="241300"/>
                  </a:cubicBezTo>
                  <a:cubicBezTo>
                    <a:pt x="454660" y="292100"/>
                    <a:pt x="495300" y="332740"/>
                    <a:pt x="546100" y="332740"/>
                  </a:cubicBezTo>
                  <a:close/>
                  <a:moveTo>
                    <a:pt x="546100" y="171450"/>
                  </a:moveTo>
                  <a:cubicBezTo>
                    <a:pt x="584200" y="171450"/>
                    <a:pt x="615950" y="203200"/>
                    <a:pt x="615950" y="241300"/>
                  </a:cubicBezTo>
                  <a:cubicBezTo>
                    <a:pt x="615950" y="279400"/>
                    <a:pt x="584200" y="311150"/>
                    <a:pt x="546100" y="311150"/>
                  </a:cubicBezTo>
                  <a:cubicBezTo>
                    <a:pt x="508000" y="311150"/>
                    <a:pt x="476250" y="279400"/>
                    <a:pt x="476250" y="241300"/>
                  </a:cubicBezTo>
                  <a:cubicBezTo>
                    <a:pt x="476250" y="201930"/>
                    <a:pt x="508000" y="171450"/>
                    <a:pt x="546100" y="171450"/>
                  </a:cubicBezTo>
                  <a:close/>
                  <a:moveTo>
                    <a:pt x="791210" y="332740"/>
                  </a:moveTo>
                  <a:cubicBezTo>
                    <a:pt x="842010" y="332740"/>
                    <a:pt x="883920" y="290830"/>
                    <a:pt x="883920" y="240030"/>
                  </a:cubicBezTo>
                  <a:cubicBezTo>
                    <a:pt x="883920" y="189230"/>
                    <a:pt x="842010" y="147320"/>
                    <a:pt x="791210" y="147320"/>
                  </a:cubicBezTo>
                  <a:cubicBezTo>
                    <a:pt x="740410" y="147320"/>
                    <a:pt x="698500" y="190500"/>
                    <a:pt x="698500" y="241300"/>
                  </a:cubicBezTo>
                  <a:cubicBezTo>
                    <a:pt x="698500" y="292100"/>
                    <a:pt x="740410" y="332740"/>
                    <a:pt x="791210" y="332740"/>
                  </a:cubicBezTo>
                  <a:close/>
                  <a:moveTo>
                    <a:pt x="791210" y="171450"/>
                  </a:moveTo>
                  <a:cubicBezTo>
                    <a:pt x="829310" y="171450"/>
                    <a:pt x="861060" y="203200"/>
                    <a:pt x="861060" y="241300"/>
                  </a:cubicBezTo>
                  <a:cubicBezTo>
                    <a:pt x="861060" y="279400"/>
                    <a:pt x="829310" y="311150"/>
                    <a:pt x="791210" y="311150"/>
                  </a:cubicBezTo>
                  <a:cubicBezTo>
                    <a:pt x="753110" y="311150"/>
                    <a:pt x="721360" y="279400"/>
                    <a:pt x="721360" y="241300"/>
                  </a:cubicBezTo>
                  <a:cubicBezTo>
                    <a:pt x="721360" y="201930"/>
                    <a:pt x="751840" y="171450"/>
                    <a:pt x="791210" y="171450"/>
                  </a:cubicBezTo>
                  <a:close/>
                </a:path>
              </a:pathLst>
            </a:custGeom>
            <a:solidFill>
              <a:srgbClr val="FB7D2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9276" y="2836490"/>
            <a:ext cx="9180848" cy="4523817"/>
            <a:chOff x="0" y="0"/>
            <a:chExt cx="12241131" cy="6031755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12241131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>
                  <a:solidFill>
                    <a:srgbClr val="000000"/>
                  </a:solidFill>
                  <a:latin typeface="Pridi Medium"/>
                  <a:ea typeface="Pridi Medium"/>
                  <a:cs typeface="Pridi Medium"/>
                  <a:sym typeface="Pridi Medium"/>
                </a:rPr>
                <a:t>   XAMPP คืออะไร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127086"/>
              <a:ext cx="12241131" cy="39046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XAMPP เป็นโปรแกรม Apache web server ไว้จำลอง web server เพื่อทดสอบสคริปหรือเว็บไซต์ในเครื่อง โดยไม่ต้องเชื่อมต่ออินเตอร์เน็ตและไม่มีค่าใช้จ่ายใด ๆ ง่ายต่อการติดตั้งและใช้งานโปรแกรม​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7259300" y="16751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7459652" y="285942"/>
            <a:ext cx="306055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DDC2"/>
                </a:solidFill>
                <a:latin typeface="Pridi"/>
                <a:ea typeface="Pridi"/>
                <a:cs typeface="Pridi"/>
                <a:sym typeface="Pridi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/>
      <p:bldP spid="1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3038010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Pridi Medium"/>
                <a:ea typeface="Pridi Medium"/>
                <a:cs typeface="Pridi Medium"/>
                <a:sym typeface="Pridi Medium"/>
              </a:rPr>
              <a:t>MySQL shutdown unexpectedly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5220957"/>
            <a:ext cx="3370541" cy="4432526"/>
            <a:chOff x="0" y="0"/>
            <a:chExt cx="4494055" cy="5910035"/>
          </a:xfrm>
        </p:grpSpPr>
        <p:sp>
          <p:nvSpPr>
            <p:cNvPr id="4" name="TextBox 4"/>
            <p:cNvSpPr txBox="1"/>
            <p:nvPr/>
          </p:nvSpPr>
          <p:spPr>
            <a:xfrm>
              <a:off x="0" y="2260548"/>
              <a:ext cx="4494055" cy="3061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12"/>
                </a:lnSpc>
              </a:pPr>
              <a:r>
                <a:rPr lang="en-US" sz="2475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MySQL ใช้ port 3306 เป็นค่าเริ่มต้น หากมีโปรแกรมอื่นใช้ port นี้อยู่ MySQL จะไม่สามารถเริ่มทำงานได้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494055" cy="1640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72"/>
                </a:lnSpc>
              </a:pPr>
              <a:r>
                <a:rPr lang="en-US" sz="3825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Port ถูกใช้งานอยู่แล้ว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05817" y="5220957"/>
            <a:ext cx="3935187" cy="2870426"/>
            <a:chOff x="0" y="0"/>
            <a:chExt cx="5246916" cy="3827235"/>
          </a:xfrm>
        </p:grpSpPr>
        <p:sp>
          <p:nvSpPr>
            <p:cNvPr id="7" name="TextBox 7"/>
            <p:cNvSpPr txBox="1"/>
            <p:nvPr/>
          </p:nvSpPr>
          <p:spPr>
            <a:xfrm>
              <a:off x="0" y="1422348"/>
              <a:ext cx="5246916" cy="1817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12"/>
                </a:lnSpc>
              </a:pPr>
              <a:r>
                <a:rPr lang="en-US" sz="2475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ไฟล์ my.ini ซึ่งเป็นไฟล์ตั้งค่าของ MySQL อาจมีการตั้งค่าที่ไม่ถูกต้อง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5246916" cy="802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72"/>
                </a:lnSpc>
              </a:pPr>
              <a:r>
                <a:rPr lang="en-US" sz="3825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การตั้งค่าไม่ถูกต้อง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17258" y="5220957"/>
            <a:ext cx="3625542" cy="3337151"/>
            <a:chOff x="0" y="0"/>
            <a:chExt cx="4834056" cy="444953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422348"/>
              <a:ext cx="4834056" cy="2439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12"/>
                </a:lnSpc>
              </a:pPr>
              <a:r>
                <a:rPr lang="en-US" sz="2475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ไฟล์ในโฟลเดอร์ data ของ MySQL อาจเสียหายจากการปิดเครื่องไม่ถูกต้อง หรือปัญหาอื่น ๆ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834056" cy="802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72"/>
                </a:lnSpc>
              </a:pPr>
              <a:r>
                <a:rPr lang="en-US" sz="3825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ไฟล์ข้อมูลเสียหาย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056300" y="5220957"/>
            <a:ext cx="3203000" cy="3965801"/>
            <a:chOff x="0" y="0"/>
            <a:chExt cx="4270666" cy="528773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2260548"/>
              <a:ext cx="4270666" cy="2439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12"/>
                </a:lnSpc>
              </a:pPr>
              <a:r>
                <a:rPr lang="en-US" sz="2475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ผู้ใช้งานที่รัน XAMPP อาจไม่มีสิทธิ์ในการเข้าถึงไฟล์หรือโฟลเดอร์ที่จำเป็น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270666" cy="1640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72"/>
                </a:lnSpc>
              </a:pPr>
              <a:r>
                <a:rPr lang="en-US" sz="3825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สิทธิ์การเข้าถึงไม่ถูกต้อง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4379463"/>
            <a:ext cx="19101750" cy="333375"/>
            <a:chOff x="0" y="0"/>
            <a:chExt cx="25469000" cy="444500"/>
          </a:xfrm>
        </p:grpSpPr>
        <p:sp>
          <p:nvSpPr>
            <p:cNvPr id="16" name="AutoShape 16"/>
            <p:cNvSpPr/>
            <p:nvPr/>
          </p:nvSpPr>
          <p:spPr>
            <a:xfrm>
              <a:off x="0" y="38100"/>
              <a:ext cx="25469000" cy="0"/>
            </a:xfrm>
            <a:prstGeom prst="line">
              <a:avLst/>
            </a:prstGeom>
            <a:ln w="381000" cap="rnd">
              <a:solidFill>
                <a:srgbClr val="A14E1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0" y="12700"/>
              <a:ext cx="431800" cy="431800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5718078" y="0"/>
              <a:ext cx="431800" cy="431800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1436156" y="0"/>
              <a:ext cx="431800" cy="431800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7370134" y="0"/>
              <a:ext cx="431800" cy="431800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2592" y="173781"/>
              <a:ext cx="55716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20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91268" y="3500438"/>
            <a:ext cx="8105464" cy="328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Pridi Medium"/>
                <a:ea typeface="Pridi Medium"/>
                <a:cs typeface="Pridi Medium"/>
                <a:sym typeface="Pridi Medium"/>
              </a:rPr>
              <a:t>การแก้ปัญหา Port ถูกใช้งานอยู่แล้ว (Window OS)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2592" y="173781"/>
              <a:ext cx="55716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21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475652" y="337147"/>
            <a:ext cx="6047738" cy="4541025"/>
            <a:chOff x="0" y="0"/>
            <a:chExt cx="84569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t="-8362" b="-836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75652" y="5408827"/>
            <a:ext cx="6047738" cy="4541025"/>
            <a:chOff x="0" y="0"/>
            <a:chExt cx="84569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t="-3254" b="-325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114055" y="1829411"/>
            <a:ext cx="4813205" cy="1556499"/>
            <a:chOff x="0" y="0"/>
            <a:chExt cx="6417606" cy="207533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911341"/>
              <a:ext cx="6417606" cy="1163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Start Apache ได้ แต่ไม่สามารถ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Start MySQL ได้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80"/>
              <a:ext cx="6417606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Problem for MySQL Server User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114055" y="6901090"/>
            <a:ext cx="4145245" cy="1556499"/>
            <a:chOff x="0" y="0"/>
            <a:chExt cx="5526993" cy="207533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11341"/>
              <a:ext cx="5526993" cy="1163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กด Win + R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พิมพ์ services.msc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80"/>
              <a:ext cx="5526993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Problem Solving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28700" y="4048125"/>
            <a:ext cx="6010810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Pridi Medium"/>
                <a:ea typeface="Pridi Medium"/>
                <a:cs typeface="Pridi Medium"/>
                <a:sym typeface="Pridi Medium"/>
              </a:rPr>
              <a:t>ปัญหาที่พบ XAMPP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2592" y="173781"/>
              <a:ext cx="557162" cy="577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22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475391" y="336951"/>
            <a:ext cx="6047999" cy="4541222"/>
            <a:chOff x="0" y="0"/>
            <a:chExt cx="84569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l="-28963" t="-49045" r="-33200" b="-1908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75391" y="5408827"/>
            <a:ext cx="6047999" cy="4541222"/>
            <a:chOff x="0" y="0"/>
            <a:chExt cx="84569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l="-30495" t="-50707" r="-33917" b="-1975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114055" y="1829312"/>
            <a:ext cx="4813205" cy="1556499"/>
            <a:chOff x="0" y="0"/>
            <a:chExt cx="6417606" cy="207533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911341"/>
              <a:ext cx="6417606" cy="1163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หาคำว่า MySQL80 (กด M)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จะเห็นว่า Status Running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9080"/>
              <a:ext cx="6417606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เปิด services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114055" y="6672588"/>
            <a:ext cx="4145245" cy="2013699"/>
            <a:chOff x="0" y="0"/>
            <a:chExt cx="5526993" cy="268493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11341"/>
              <a:ext cx="5526993" cy="177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กดคลิกขวา &gt; Stop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และลอง เข้า XAMPP Start MySQL ใหม่อีกรอบ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80"/>
              <a:ext cx="5526993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Problem Solving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28700" y="4048125"/>
            <a:ext cx="6010810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Pridi Medium"/>
                <a:ea typeface="Pridi Medium"/>
                <a:cs typeface="Pridi Medium"/>
                <a:sym typeface="Pridi Medium"/>
              </a:rPr>
              <a:t>ปัญหาที่พบ XAMPP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2592" y="173781"/>
              <a:ext cx="557162" cy="577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23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96199" y="3908050"/>
            <a:ext cx="4145245" cy="2470899"/>
            <a:chOff x="0" y="0"/>
            <a:chExt cx="5526993" cy="3294532"/>
          </a:xfrm>
        </p:grpSpPr>
        <p:sp>
          <p:nvSpPr>
            <p:cNvPr id="3" name="TextBox 3"/>
            <p:cNvSpPr txBox="1"/>
            <p:nvPr/>
          </p:nvSpPr>
          <p:spPr>
            <a:xfrm>
              <a:off x="0" y="911341"/>
              <a:ext cx="5526993" cy="2383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เปิดโปรแกรม XAMPP และลอง Start MySQL ใหม่อีกรอบ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ถ้าปัญหาถูกแก้ไขเรียบร้อย จะเป็นดังนี้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80"/>
              <a:ext cx="5526993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Problem Solved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4048125"/>
            <a:ext cx="6010810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Pridi Medium"/>
                <a:ea typeface="Pridi Medium"/>
                <a:cs typeface="Pridi Medium"/>
                <a:sym typeface="Pridi Medium"/>
              </a:rPr>
              <a:t>ปัญหาที่พบ XAMPP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2592" y="173781"/>
              <a:ext cx="557162" cy="577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24</a:t>
              </a: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507223" y="2857487"/>
            <a:ext cx="6089024" cy="4572026"/>
            <a:chOff x="0" y="0"/>
            <a:chExt cx="84569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4"/>
              <a:stretch>
                <a:fillRect t="-13195" b="-1319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91268" y="3500438"/>
            <a:ext cx="8105464" cy="328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Pridi Medium"/>
                <a:ea typeface="Pridi Medium"/>
                <a:cs typeface="Pridi Medium"/>
                <a:sym typeface="Pridi Medium"/>
              </a:rPr>
              <a:t>การแก้ปัญหา Port ถูกใช้งานอยู่แล้ว</a:t>
            </a:r>
          </a:p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Pridi Medium"/>
                <a:ea typeface="Pridi Medium"/>
                <a:cs typeface="Pridi Medium"/>
                <a:sym typeface="Pridi Medium"/>
              </a:rPr>
              <a:t>(Mac OS)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92592" y="173781"/>
              <a:ext cx="557162" cy="577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25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475652" y="337147"/>
            <a:ext cx="6047738" cy="4541025"/>
            <a:chOff x="0" y="0"/>
            <a:chExt cx="84569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t="-5193" b="-1145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75652" y="5408827"/>
            <a:ext cx="6047738" cy="4541025"/>
            <a:chOff x="0" y="0"/>
            <a:chExt cx="84569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b="-1873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2592" y="173781"/>
              <a:ext cx="557162" cy="577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26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114055" y="1372211"/>
            <a:ext cx="4813205" cy="2470899"/>
            <a:chOff x="0" y="0"/>
            <a:chExt cx="6417606" cy="329453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11341"/>
              <a:ext cx="6417606" cy="2383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เปิด Terminal และพิมพ์ 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46240D"/>
                  </a:solidFill>
                  <a:latin typeface="Fira Code Light"/>
                  <a:ea typeface="Fira Code Light"/>
                  <a:cs typeface="Fira Code Light"/>
                  <a:sym typeface="Fira Code Light"/>
                </a:rPr>
                <a:t>“</a:t>
              </a:r>
              <a:r>
                <a:rPr lang="en-US" sz="2400">
                  <a:solidFill>
                    <a:srgbClr val="46240D"/>
                  </a:solidFill>
                  <a:latin typeface="Fira Code"/>
                  <a:ea typeface="Fira Code"/>
                  <a:cs typeface="Fira Code"/>
                  <a:sym typeface="Fira Code"/>
                </a:rPr>
                <a:t>sudo lsof -i :3306"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เพื่อดูว่ามีโปรแกรมใดใช้ port 3306 อยู่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80"/>
              <a:ext cx="6417606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Problem for MySQL Server User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114055" y="6672490"/>
            <a:ext cx="4145245" cy="2013699"/>
            <a:chOff x="0" y="0"/>
            <a:chExt cx="5526993" cy="2684932"/>
          </a:xfrm>
        </p:grpSpPr>
        <p:sp>
          <p:nvSpPr>
            <p:cNvPr id="25" name="TextBox 25"/>
            <p:cNvSpPr txBox="1"/>
            <p:nvPr/>
          </p:nvSpPr>
          <p:spPr>
            <a:xfrm>
              <a:off x="0" y="911341"/>
              <a:ext cx="5526993" cy="177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หลังจากรู้ว่ามี Port ที่ใช้งานอยู่ ให้เปิด XAMPP และเข้าไปที่ Configure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80"/>
              <a:ext cx="5526993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Problem Solving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4048125"/>
            <a:ext cx="6010810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Pridi Medium"/>
                <a:ea typeface="Pridi Medium"/>
                <a:cs typeface="Pridi Medium"/>
                <a:sym typeface="Pridi Medium"/>
              </a:rPr>
              <a:t>ปัญหาที่พบ XAMPP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475652" y="337147"/>
            <a:ext cx="6047738" cy="4541025"/>
            <a:chOff x="0" y="0"/>
            <a:chExt cx="84569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t="-733" b="-3832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75652" y="5408827"/>
            <a:ext cx="6047738" cy="4541025"/>
            <a:chOff x="0" y="0"/>
            <a:chExt cx="84569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b="-727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2592" y="173781"/>
              <a:ext cx="557162" cy="577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27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601027" y="7679340"/>
            <a:ext cx="278513" cy="134656"/>
            <a:chOff x="0" y="0"/>
            <a:chExt cx="73353" cy="3546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3353" cy="35465"/>
            </a:xfrm>
            <a:custGeom>
              <a:avLst/>
              <a:gdLst/>
              <a:ahLst/>
              <a:cxnLst/>
              <a:rect l="l" t="t" r="r" b="b"/>
              <a:pathLst>
                <a:path w="73353" h="35465">
                  <a:moveTo>
                    <a:pt x="0" y="0"/>
                  </a:moveTo>
                  <a:lnTo>
                    <a:pt x="73353" y="0"/>
                  </a:lnTo>
                  <a:lnTo>
                    <a:pt x="73353" y="35465"/>
                  </a:lnTo>
                  <a:lnTo>
                    <a:pt x="0" y="35465"/>
                  </a:lnTo>
                  <a:close/>
                </a:path>
              </a:pathLst>
            </a:custGeom>
            <a:solidFill>
              <a:srgbClr val="00BF63">
                <a:alpha val="3294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73353" cy="102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114055" y="1829411"/>
            <a:ext cx="4813205" cy="1556499"/>
            <a:chOff x="0" y="0"/>
            <a:chExt cx="6417606" cy="2075332"/>
          </a:xfrm>
        </p:grpSpPr>
        <p:sp>
          <p:nvSpPr>
            <p:cNvPr id="25" name="TextBox 25"/>
            <p:cNvSpPr txBox="1"/>
            <p:nvPr/>
          </p:nvSpPr>
          <p:spPr>
            <a:xfrm>
              <a:off x="0" y="911341"/>
              <a:ext cx="6417606" cy="1163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เปลี่ยน Port 3306 &gt; 3307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และเปิด conf File ขึ้นมา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19080"/>
              <a:ext cx="6417606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Problem Solving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114055" y="6901090"/>
            <a:ext cx="4145245" cy="1556499"/>
            <a:chOff x="0" y="0"/>
            <a:chExt cx="5526993" cy="2075332"/>
          </a:xfrm>
        </p:grpSpPr>
        <p:sp>
          <p:nvSpPr>
            <p:cNvPr id="28" name="TextBox 28"/>
            <p:cNvSpPr txBox="1"/>
            <p:nvPr/>
          </p:nvSpPr>
          <p:spPr>
            <a:xfrm>
              <a:off x="0" y="911341"/>
              <a:ext cx="5526993" cy="1163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เปลี่ยน Port 3306 &gt; 3307 ทั้งหมด และ Save file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19080"/>
              <a:ext cx="5526993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Problem Solving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4048125"/>
            <a:ext cx="6010810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Pridi Medium"/>
                <a:ea typeface="Pridi Medium"/>
                <a:cs typeface="Pridi Medium"/>
                <a:sym typeface="Pridi Medium"/>
              </a:rPr>
              <a:t>ปัญหาที่พบ XAMPP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6880573" y="8765749"/>
            <a:ext cx="278513" cy="134656"/>
            <a:chOff x="0" y="0"/>
            <a:chExt cx="73353" cy="3546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3353" cy="35465"/>
            </a:xfrm>
            <a:custGeom>
              <a:avLst/>
              <a:gdLst/>
              <a:ahLst/>
              <a:cxnLst/>
              <a:rect l="l" t="t" r="r" b="b"/>
              <a:pathLst>
                <a:path w="73353" h="35465">
                  <a:moveTo>
                    <a:pt x="0" y="0"/>
                  </a:moveTo>
                  <a:lnTo>
                    <a:pt x="73353" y="0"/>
                  </a:lnTo>
                  <a:lnTo>
                    <a:pt x="73353" y="35465"/>
                  </a:lnTo>
                  <a:lnTo>
                    <a:pt x="0" y="35465"/>
                  </a:lnTo>
                  <a:close/>
                </a:path>
              </a:pathLst>
            </a:custGeom>
            <a:solidFill>
              <a:srgbClr val="00BF63">
                <a:alpha val="3294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73353" cy="102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475652" y="337147"/>
            <a:ext cx="6047738" cy="4541025"/>
            <a:chOff x="0" y="0"/>
            <a:chExt cx="84569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2"/>
              <a:stretch>
                <a:fillRect t="-1566" b="-1957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475652" y="5408827"/>
            <a:ext cx="6047738" cy="4541025"/>
            <a:chOff x="0" y="0"/>
            <a:chExt cx="845693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3"/>
              <a:stretch>
                <a:fillRect b="-761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2592" y="173781"/>
              <a:ext cx="557162" cy="577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28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03981" y="4136650"/>
            <a:ext cx="4813205" cy="2013699"/>
            <a:chOff x="0" y="0"/>
            <a:chExt cx="6417606" cy="2684932"/>
          </a:xfrm>
        </p:grpSpPr>
        <p:sp>
          <p:nvSpPr>
            <p:cNvPr id="22" name="TextBox 22"/>
            <p:cNvSpPr txBox="1"/>
            <p:nvPr/>
          </p:nvSpPr>
          <p:spPr>
            <a:xfrm>
              <a:off x="0" y="911341"/>
              <a:ext cx="6417606" cy="1773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Start MySQL Database อีกครั้ง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และเช็คสถานะ Port ที่เปลี่ยนไป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ถ้าปัญหาถูกแก้ไขเรียบร้อย จะเป็นดังนี้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80"/>
              <a:ext cx="6417606" cy="499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Prompt"/>
                  <a:ea typeface="Prompt"/>
                  <a:cs typeface="Prompt"/>
                  <a:sym typeface="Prompt"/>
                </a:rPr>
                <a:t>Problem Solved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028700" y="4048125"/>
            <a:ext cx="6010810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Pridi Medium"/>
                <a:ea typeface="Pridi Medium"/>
                <a:cs typeface="Pridi Medium"/>
                <a:sym typeface="Pridi Medium"/>
              </a:rPr>
              <a:t>ปัญหาที่พบ XAMPP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08324" y="1409701"/>
            <a:ext cx="10823260" cy="8001000"/>
          </a:xfrm>
          <a:custGeom>
            <a:avLst/>
            <a:gdLst/>
            <a:ahLst/>
            <a:cxnLst/>
            <a:rect l="l" t="t" r="r" b="b"/>
            <a:pathLst>
              <a:path w="10823260" h="7595961">
                <a:moveTo>
                  <a:pt x="0" y="0"/>
                </a:moveTo>
                <a:lnTo>
                  <a:pt x="10823259" y="0"/>
                </a:lnTo>
                <a:lnTo>
                  <a:pt x="10823259" y="7595960"/>
                </a:lnTo>
                <a:lnTo>
                  <a:pt x="0" y="759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407094" y="1574379"/>
            <a:ext cx="9709971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0"/>
              </a:lnSpc>
              <a:spcBef>
                <a:spcPct val="0"/>
              </a:spcBef>
            </a:pPr>
            <a:r>
              <a:rPr lang="en-US" sz="4800">
                <a:solidFill>
                  <a:srgbClr val="152544"/>
                </a:solidFill>
                <a:latin typeface="Pridi Medium"/>
                <a:ea typeface="Pridi Medium"/>
                <a:cs typeface="Pridi Medium"/>
                <a:sym typeface="Pridi Medium"/>
              </a:rPr>
              <a:t>Reference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41394" y="2230082"/>
            <a:ext cx="9405212" cy="7271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dirty="0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XAMPP </a:t>
            </a:r>
            <a:r>
              <a:rPr lang="en-US" sz="2100" dirty="0" err="1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คืออะไร</a:t>
            </a:r>
            <a:r>
              <a:rPr lang="en-US" sz="2100" dirty="0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?</a:t>
            </a:r>
          </a:p>
          <a:p>
            <a:pPr algn="l">
              <a:lnSpc>
                <a:spcPts val="2730"/>
              </a:lnSpc>
            </a:pPr>
            <a:r>
              <a:rPr lang="en-US" sz="2100" dirty="0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Retrieved from: </a:t>
            </a:r>
            <a:r>
              <a:rPr lang="en-US" sz="2100" u="sng" dirty="0">
                <a:solidFill>
                  <a:srgbClr val="152544"/>
                </a:solidFill>
                <a:latin typeface="Prompt"/>
                <a:ea typeface="Prompt"/>
                <a:cs typeface="Prompt"/>
                <a:sym typeface="Prompt"/>
                <a:hlinkClick r:id="rId8" tooltip="https://www.theiotacademy.co/blog/xampp-server/"/>
              </a:rPr>
              <a:t>https://www.theiotacademy.co/blog/xampp-server/</a:t>
            </a:r>
          </a:p>
          <a:p>
            <a:pPr algn="l">
              <a:lnSpc>
                <a:spcPts val="2730"/>
              </a:lnSpc>
            </a:pPr>
            <a:endParaRPr lang="en-US" sz="2100" u="sng" dirty="0">
              <a:solidFill>
                <a:srgbClr val="152544"/>
              </a:solidFill>
              <a:latin typeface="Prompt"/>
              <a:ea typeface="Prompt"/>
              <a:cs typeface="Prompt"/>
              <a:sym typeface="Prompt"/>
              <a:hlinkClick r:id="rId8" tooltip="https://www.theiotacademy.co/blog/xampp-server/"/>
            </a:endParaRPr>
          </a:p>
          <a:p>
            <a:pPr algn="l">
              <a:lnSpc>
                <a:spcPts val="2730"/>
              </a:lnSpc>
            </a:pPr>
            <a:endParaRPr lang="en-US" sz="2100" u="sng" dirty="0">
              <a:solidFill>
                <a:srgbClr val="152544"/>
              </a:solidFill>
              <a:latin typeface="Prompt"/>
              <a:ea typeface="Prompt"/>
              <a:cs typeface="Prompt"/>
              <a:sym typeface="Prompt"/>
              <a:hlinkClick r:id="rId8" tooltip="https://www.theiotacademy.co/blog/xampp-server/"/>
            </a:endParaRPr>
          </a:p>
          <a:p>
            <a:pPr algn="l">
              <a:lnSpc>
                <a:spcPts val="2730"/>
              </a:lnSpc>
            </a:pPr>
            <a:r>
              <a:rPr lang="en-US" sz="2100" dirty="0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XAMPP </a:t>
            </a:r>
            <a:r>
              <a:rPr lang="en-US" sz="2100" dirty="0" err="1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เป็นตัวย่อที่ประกอบด้วย</a:t>
            </a:r>
            <a:endParaRPr lang="en-US" sz="2100" dirty="0">
              <a:solidFill>
                <a:srgbClr val="152544"/>
              </a:solidFill>
              <a:latin typeface="Prompt Bold"/>
              <a:ea typeface="Prompt Bold"/>
              <a:cs typeface="Prompt Bold"/>
              <a:sym typeface="Prompt Bold"/>
            </a:endParaRPr>
          </a:p>
          <a:p>
            <a:pPr algn="l">
              <a:lnSpc>
                <a:spcPts val="2730"/>
              </a:lnSpc>
            </a:pPr>
            <a:r>
              <a:rPr lang="en-US" sz="2100" dirty="0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Retrieved from:  </a:t>
            </a:r>
            <a:r>
              <a:rPr lang="en-US" sz="2100" u="sng" dirty="0">
                <a:solidFill>
                  <a:srgbClr val="152544"/>
                </a:solidFill>
                <a:latin typeface="Prompt"/>
                <a:ea typeface="Prompt"/>
                <a:cs typeface="Prompt"/>
                <a:sym typeface="Prompt"/>
                <a:hlinkClick r:id="rId9" tooltip="https://www.mindphp.com/%E0%B8%84%E0%B8%B9%E0%B9%88%E0%B8%A1%E0%B8%B7%E0%B8%AD/73-%E0%B8%84%E0%B8%B7%E0%B8%AD%E0%B8%AD%E0%B8%B0%E0%B9%84%E0%B8%A3/2637-xampp-%E0%B8%84%E0%B8%B7%E0%B8%AD%E0%B8%AD%E0%B8%B0%E0%B9%84%E0%B8%A3.html"/>
              </a:rPr>
              <a:t>https://www.mindphp.com/คู่มือ/73-คืออะไร/2637-xampp-คืออะไร.htm</a:t>
            </a:r>
            <a:r>
              <a:rPr lang="en-US" sz="2100" dirty="0">
                <a:solidFill>
                  <a:srgbClr val="3B3BFF"/>
                </a:solidFill>
                <a:latin typeface="Prompt"/>
                <a:ea typeface="Prompt"/>
                <a:cs typeface="Prompt"/>
                <a:sym typeface="Prompt"/>
              </a:rPr>
              <a:t>l</a:t>
            </a:r>
          </a:p>
          <a:p>
            <a:pPr algn="l">
              <a:lnSpc>
                <a:spcPts val="2730"/>
              </a:lnSpc>
            </a:pPr>
            <a:endParaRPr lang="en-US" sz="2100" dirty="0">
              <a:solidFill>
                <a:srgbClr val="152544"/>
              </a:solidFill>
              <a:latin typeface="Prompt"/>
              <a:ea typeface="Prompt"/>
              <a:cs typeface="Prompt"/>
              <a:sym typeface="Prompt"/>
            </a:endParaRPr>
          </a:p>
          <a:p>
            <a:pPr algn="l">
              <a:lnSpc>
                <a:spcPts val="2730"/>
              </a:lnSpc>
            </a:pPr>
            <a:endParaRPr lang="en-US" sz="2100" dirty="0">
              <a:solidFill>
                <a:srgbClr val="152544"/>
              </a:solidFill>
              <a:latin typeface="Prompt"/>
              <a:ea typeface="Prompt"/>
              <a:cs typeface="Prompt"/>
              <a:sym typeface="Prompt"/>
            </a:endParaRPr>
          </a:p>
          <a:p>
            <a:pPr algn="l">
              <a:lnSpc>
                <a:spcPts val="2730"/>
              </a:lnSpc>
            </a:pPr>
            <a:r>
              <a:rPr lang="en-US" sz="2100" dirty="0" err="1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การเริ่มต้นและการพัฒนา</a:t>
            </a:r>
            <a:endParaRPr lang="en-US" sz="2100" dirty="0">
              <a:solidFill>
                <a:srgbClr val="152544"/>
              </a:solidFill>
              <a:latin typeface="Prompt Bold"/>
              <a:ea typeface="Prompt Bold"/>
              <a:cs typeface="Prompt Bold"/>
              <a:sym typeface="Prompt Bold"/>
            </a:endParaRPr>
          </a:p>
          <a:p>
            <a:pPr algn="l">
              <a:lnSpc>
                <a:spcPts val="2730"/>
              </a:lnSpc>
            </a:pPr>
            <a:r>
              <a:rPr lang="en-US" sz="2100" dirty="0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Retrieved:</a:t>
            </a:r>
            <a:r>
              <a:rPr lang="en-US" sz="2100" dirty="0">
                <a:solidFill>
                  <a:srgbClr val="152544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2100" u="sng" dirty="0">
                <a:solidFill>
                  <a:srgbClr val="152544"/>
                </a:solidFill>
                <a:latin typeface="Prompt"/>
                <a:ea typeface="Prompt"/>
                <a:cs typeface="Prompt"/>
                <a:sym typeface="Prompt"/>
                <a:hlinkClick r:id="rId10" tooltip="https://www.thailibrary.in.th/2013/09/06/xampp/"/>
              </a:rPr>
              <a:t>https://www.thailibrary.in.th/2013/09/06/xampp/ </a:t>
            </a:r>
          </a:p>
          <a:p>
            <a:pPr algn="l">
              <a:lnSpc>
                <a:spcPts val="2730"/>
              </a:lnSpc>
            </a:pPr>
            <a:endParaRPr lang="en-US" sz="2100" u="sng" dirty="0">
              <a:solidFill>
                <a:srgbClr val="152544"/>
              </a:solidFill>
              <a:latin typeface="Prompt"/>
              <a:ea typeface="Prompt"/>
              <a:cs typeface="Prompt"/>
              <a:sym typeface="Prompt"/>
              <a:hlinkClick r:id="rId10" tooltip="https://www.thailibrary.in.th/2013/09/06/xampp/"/>
            </a:endParaRPr>
          </a:p>
          <a:p>
            <a:pPr algn="l">
              <a:lnSpc>
                <a:spcPts val="2730"/>
              </a:lnSpc>
            </a:pPr>
            <a:endParaRPr lang="en-US" sz="2100" u="sng" dirty="0">
              <a:solidFill>
                <a:srgbClr val="152544"/>
              </a:solidFill>
              <a:latin typeface="Prompt"/>
              <a:ea typeface="Prompt"/>
              <a:cs typeface="Prompt"/>
              <a:sym typeface="Prompt"/>
              <a:hlinkClick r:id="rId10" tooltip="https://www.thailibrary.in.th/2013/09/06/xampp/"/>
            </a:endParaRPr>
          </a:p>
          <a:p>
            <a:pPr algn="l">
              <a:lnSpc>
                <a:spcPts val="2730"/>
              </a:lnSpc>
            </a:pPr>
            <a:r>
              <a:rPr lang="en-US" sz="2100" dirty="0" err="1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ภาษาและโปรแกรมฐานข้อมูลที่ใช้ในโปรแกรม</a:t>
            </a:r>
            <a:r>
              <a:rPr lang="en-US" sz="2100" dirty="0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 XAMPP</a:t>
            </a:r>
          </a:p>
          <a:p>
            <a:pPr algn="l">
              <a:lnSpc>
                <a:spcPts val="2730"/>
              </a:lnSpc>
            </a:pPr>
            <a:r>
              <a:rPr lang="en-US" sz="2100" dirty="0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Retrieved from: </a:t>
            </a:r>
            <a:r>
              <a:rPr lang="en-US" sz="2100" u="sng" dirty="0">
                <a:solidFill>
                  <a:srgbClr val="3B3BFF"/>
                </a:solidFill>
                <a:latin typeface="Prompt"/>
                <a:ea typeface="Prompt"/>
                <a:cs typeface="Prompt"/>
                <a:sym typeface="Prompt"/>
                <a:hlinkClick r:id="rId11"/>
              </a:rPr>
              <a:t>https://themevilles.com/what-is-xampp/</a:t>
            </a:r>
            <a:endParaRPr lang="th-TH" sz="2100" u="sng" dirty="0">
              <a:solidFill>
                <a:srgbClr val="3B3BFF"/>
              </a:solidFill>
              <a:latin typeface="Prompt"/>
              <a:ea typeface="Prompt"/>
              <a:cs typeface="Prompt"/>
              <a:sym typeface="Prompt"/>
            </a:endParaRPr>
          </a:p>
          <a:p>
            <a:pPr algn="l">
              <a:lnSpc>
                <a:spcPts val="2730"/>
              </a:lnSpc>
            </a:pPr>
            <a:endParaRPr lang="th-TH" sz="2100" u="sng" dirty="0">
              <a:solidFill>
                <a:srgbClr val="3B3BFF"/>
              </a:solidFill>
              <a:latin typeface="Prompt"/>
              <a:ea typeface="Prompt"/>
              <a:cs typeface="Prompt"/>
              <a:sym typeface="Prompt"/>
            </a:endParaRPr>
          </a:p>
          <a:p>
            <a:pPr algn="l">
              <a:lnSpc>
                <a:spcPts val="2730"/>
              </a:lnSpc>
            </a:pPr>
            <a:endParaRPr lang="th-TH" sz="2100" u="sng" dirty="0">
              <a:solidFill>
                <a:srgbClr val="3B3BFF"/>
              </a:solidFill>
              <a:latin typeface="Prompt"/>
              <a:ea typeface="Prompt"/>
              <a:cs typeface="Prompt"/>
              <a:sym typeface="Prompt"/>
            </a:endParaRPr>
          </a:p>
          <a:p>
            <a:pPr algn="l">
              <a:lnSpc>
                <a:spcPts val="2730"/>
              </a:lnSpc>
            </a:pPr>
            <a:r>
              <a:rPr lang="en-US" sz="2100" b="1" dirty="0">
                <a:latin typeface="Prompt"/>
                <a:ea typeface="Prompt"/>
                <a:cs typeface="Prompt"/>
                <a:sym typeface="Prompt"/>
              </a:rPr>
              <a:t>OS</a:t>
            </a:r>
            <a:r>
              <a:rPr lang="th-TH" sz="2100" b="1" dirty="0">
                <a:latin typeface="Prompt"/>
                <a:ea typeface="Prompt"/>
                <a:cs typeface="Prompt"/>
                <a:sym typeface="Prompt"/>
              </a:rPr>
              <a:t> ที่</a:t>
            </a:r>
            <a:r>
              <a:rPr lang="en-US" sz="2100" b="1" dirty="0">
                <a:latin typeface="Prompt"/>
                <a:ea typeface="Prompt"/>
                <a:cs typeface="Prompt"/>
                <a:sym typeface="Prompt"/>
              </a:rPr>
              <a:t> XAMPP </a:t>
            </a:r>
            <a:r>
              <a:rPr lang="th-TH" sz="2100" b="1" dirty="0">
                <a:latin typeface="Prompt"/>
                <a:ea typeface="Prompt"/>
                <a:cs typeface="Prompt"/>
                <a:sym typeface="Prompt"/>
              </a:rPr>
              <a:t>สามารถใช้งานได้และข้อจำกัดทางเทคนิค</a:t>
            </a:r>
          </a:p>
          <a:p>
            <a:pPr>
              <a:lnSpc>
                <a:spcPts val="2730"/>
              </a:lnSpc>
            </a:pPr>
            <a:r>
              <a:rPr lang="en-US" sz="2100" dirty="0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Retrieved from:  </a:t>
            </a:r>
            <a:r>
              <a:rPr lang="en-US" sz="2100" u="sng" dirty="0">
                <a:solidFill>
                  <a:srgbClr val="152544"/>
                </a:solidFill>
                <a:latin typeface="Prompt"/>
                <a:ea typeface="Prompt"/>
                <a:cs typeface="Prompt"/>
                <a:sym typeface="Prompt"/>
                <a:hlinkClick r:id="rId9" tooltip="https://www.mindphp.com/%E0%B8%84%E0%B8%B9%E0%B9%88%E0%B8%A1%E0%B8%B7%E0%B8%AD/73-%E0%B8%84%E0%B8%B7%E0%B8%AD%E0%B8%AD%E0%B8%B0%E0%B9%84%E0%B8%A3/2637-xampp-%E0%B8%84%E0%B8%B7%E0%B8%AD%E0%B8%AD%E0%B8%B0%E0%B9%84%E0%B8%A3.html"/>
              </a:rPr>
              <a:t>https://www.mindphp.com/คู่มือ/73-คืออะไร/2637-xampp-คืออะไร.htm</a:t>
            </a:r>
            <a:r>
              <a:rPr lang="en-US" sz="2100" dirty="0">
                <a:solidFill>
                  <a:srgbClr val="3B3BFF"/>
                </a:solidFill>
                <a:latin typeface="Prompt"/>
                <a:ea typeface="Prompt"/>
                <a:cs typeface="Prompt"/>
                <a:sym typeface="Prompt"/>
              </a:rPr>
              <a:t>l</a:t>
            </a:r>
          </a:p>
          <a:p>
            <a:pPr algn="l">
              <a:lnSpc>
                <a:spcPts val="2730"/>
              </a:lnSpc>
            </a:pPr>
            <a:endParaRPr lang="en-US" sz="2100" u="sng" dirty="0">
              <a:solidFill>
                <a:srgbClr val="3B3B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4175114" y="1775179"/>
            <a:ext cx="260334" cy="26033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7E2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539652" y="1775179"/>
            <a:ext cx="260334" cy="26033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04190" y="1775179"/>
            <a:ext cx="260334" cy="26033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2592" y="173781"/>
              <a:ext cx="557162" cy="577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29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/>
      <p:bldP spid="5" grpId="1"/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2080" y="1028700"/>
            <a:ext cx="9842738" cy="1161678"/>
            <a:chOff x="0" y="0"/>
            <a:chExt cx="9130539" cy="10776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31809" cy="1077622"/>
            </a:xfrm>
            <a:custGeom>
              <a:avLst/>
              <a:gdLst/>
              <a:ahLst/>
              <a:cxnLst/>
              <a:rect l="l" t="t" r="r" b="b"/>
              <a:pathLst>
                <a:path w="9131809" h="1077622">
                  <a:moveTo>
                    <a:pt x="8578089" y="1077622"/>
                  </a:moveTo>
                  <a:lnTo>
                    <a:pt x="553720" y="1077622"/>
                  </a:lnTo>
                  <a:cubicBezTo>
                    <a:pt x="247650" y="1077622"/>
                    <a:pt x="0" y="836359"/>
                    <a:pt x="0" y="539427"/>
                  </a:cubicBezTo>
                  <a:cubicBezTo>
                    <a:pt x="0" y="241257"/>
                    <a:pt x="247650" y="0"/>
                    <a:pt x="553720" y="0"/>
                  </a:cubicBezTo>
                  <a:lnTo>
                    <a:pt x="8578089" y="0"/>
                  </a:lnTo>
                  <a:cubicBezTo>
                    <a:pt x="8884159" y="0"/>
                    <a:pt x="9131809" y="241257"/>
                    <a:pt x="9131809" y="539427"/>
                  </a:cubicBezTo>
                  <a:cubicBezTo>
                    <a:pt x="9130539" y="836359"/>
                    <a:pt x="8882889" y="1077622"/>
                    <a:pt x="8578089" y="1077622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677804" y="2490350"/>
            <a:ext cx="8803989" cy="6804024"/>
            <a:chOff x="0" y="0"/>
            <a:chExt cx="2978139" cy="23016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78139" cy="2301608"/>
            </a:xfrm>
            <a:custGeom>
              <a:avLst/>
              <a:gdLst/>
              <a:ahLst/>
              <a:cxnLst/>
              <a:rect l="l" t="t" r="r" b="b"/>
              <a:pathLst>
                <a:path w="2978139" h="2301608">
                  <a:moveTo>
                    <a:pt x="2853678" y="2301608"/>
                  </a:moveTo>
                  <a:lnTo>
                    <a:pt x="124460" y="2301608"/>
                  </a:lnTo>
                  <a:cubicBezTo>
                    <a:pt x="55880" y="2301608"/>
                    <a:pt x="0" y="2245728"/>
                    <a:pt x="0" y="21771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853679" y="0"/>
                  </a:lnTo>
                  <a:cubicBezTo>
                    <a:pt x="2922258" y="0"/>
                    <a:pt x="2978139" y="55880"/>
                    <a:pt x="2978139" y="124460"/>
                  </a:cubicBezTo>
                  <a:lnTo>
                    <a:pt x="2978139" y="2177148"/>
                  </a:lnTo>
                  <a:cubicBezTo>
                    <a:pt x="2978139" y="2245728"/>
                    <a:pt x="2922258" y="2301608"/>
                    <a:pt x="2853679" y="230160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513042"/>
            <a:ext cx="6921230" cy="3806517"/>
            <a:chOff x="0" y="0"/>
            <a:chExt cx="147788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7880" cy="812800"/>
            </a:xfrm>
            <a:custGeom>
              <a:avLst/>
              <a:gdLst/>
              <a:ahLst/>
              <a:cxnLst/>
              <a:rect l="l" t="t" r="r" b="b"/>
              <a:pathLst>
                <a:path w="1477880" h="812800">
                  <a:moveTo>
                    <a:pt x="25727" y="0"/>
                  </a:moveTo>
                  <a:lnTo>
                    <a:pt x="1452153" y="0"/>
                  </a:lnTo>
                  <a:cubicBezTo>
                    <a:pt x="1458976" y="0"/>
                    <a:pt x="1465520" y="2711"/>
                    <a:pt x="1470345" y="7535"/>
                  </a:cubicBezTo>
                  <a:cubicBezTo>
                    <a:pt x="1475170" y="12360"/>
                    <a:pt x="1477880" y="18904"/>
                    <a:pt x="1477880" y="25727"/>
                  </a:cubicBezTo>
                  <a:lnTo>
                    <a:pt x="1477880" y="787073"/>
                  </a:lnTo>
                  <a:cubicBezTo>
                    <a:pt x="1477880" y="801282"/>
                    <a:pt x="1466362" y="812800"/>
                    <a:pt x="1452153" y="812800"/>
                  </a:cubicBezTo>
                  <a:lnTo>
                    <a:pt x="25727" y="812800"/>
                  </a:lnTo>
                  <a:cubicBezTo>
                    <a:pt x="11518" y="812800"/>
                    <a:pt x="0" y="801282"/>
                    <a:pt x="0" y="787073"/>
                  </a:cubicBezTo>
                  <a:lnTo>
                    <a:pt x="0" y="25727"/>
                  </a:lnTo>
                  <a:cubicBezTo>
                    <a:pt x="0" y="11518"/>
                    <a:pt x="11518" y="0"/>
                    <a:pt x="25727" y="0"/>
                  </a:cubicBezTo>
                  <a:close/>
                </a:path>
              </a:pathLst>
            </a:custGeom>
            <a:blipFill>
              <a:blip r:embed="rId2"/>
              <a:stretch>
                <a:fillRect l="-2698" r="-269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981372" y="2774142"/>
            <a:ext cx="260334" cy="26033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7E2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345910" y="2774142"/>
            <a:ext cx="260334" cy="26033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10448" y="2774142"/>
            <a:ext cx="260334" cy="26033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55436" y="1185677"/>
            <a:ext cx="929602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FFEFE"/>
                </a:solidFill>
                <a:latin typeface="Pridi Medium"/>
                <a:ea typeface="Pridi Medium"/>
                <a:cs typeface="Pridi Medium"/>
                <a:sym typeface="Pridi Medium"/>
              </a:rPr>
              <a:t>XAMPP เป็นตัวย่อที่ประกอบด้วย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92592" y="173781"/>
              <a:ext cx="55716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3</a:t>
              </a:r>
            </a:p>
          </p:txBody>
        </p:sp>
      </p:grpSp>
      <p:sp>
        <p:nvSpPr>
          <p:cNvPr id="22" name="TextBox 16">
            <a:extLst>
              <a:ext uri="{FF2B5EF4-FFF2-40B4-BE49-F238E27FC236}">
                <a16:creationId xmlns:a16="http://schemas.microsoft.com/office/drawing/2014/main" id="{583F950B-D158-D94B-E8F5-0680EF998DEF}"/>
              </a:ext>
            </a:extLst>
          </p:cNvPr>
          <p:cNvSpPr txBox="1"/>
          <p:nvPr/>
        </p:nvSpPr>
        <p:spPr>
          <a:xfrm>
            <a:off x="9327553" y="3307847"/>
            <a:ext cx="7506675" cy="4757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/>
            <a:r>
              <a:rPr lang="en-US" sz="2700" dirty="0">
                <a:solidFill>
                  <a:srgbClr val="000000"/>
                </a:solidFill>
                <a:latin typeface="Segoe UI"/>
                <a:ea typeface="Prompt Light"/>
                <a:cs typeface="Segoe UI"/>
                <a:sym typeface="Prompt Light"/>
              </a:rPr>
              <a:t>● X = Cross Platform </a:t>
            </a:r>
            <a:r>
              <a:rPr lang="en-US" sz="2700" dirty="0" err="1">
                <a:solidFill>
                  <a:srgbClr val="000000"/>
                </a:solidFill>
                <a:latin typeface="Segoe UI"/>
                <a:ea typeface="Prompt Light"/>
                <a:cs typeface="Segoe UI"/>
                <a:sym typeface="Prompt Light"/>
              </a:rPr>
              <a:t>ซึ่งหมายถึงการทำงานได้บนหลายระบบปฏิบัติการ</a:t>
            </a:r>
            <a:r>
              <a:rPr lang="en-US" sz="2700" dirty="0">
                <a:solidFill>
                  <a:srgbClr val="000000"/>
                </a:solidFill>
                <a:latin typeface="Segoe UI"/>
                <a:ea typeface="Prompt Light"/>
                <a:cs typeface="Segoe UI"/>
                <a:sym typeface="Prompt Light"/>
              </a:rPr>
              <a:t> (Windows, Linux, macOS) </a:t>
            </a:r>
            <a:endParaRPr lang="en-US" sz="2700" dirty="0">
              <a:solidFill>
                <a:srgbClr val="000000"/>
              </a:solidFill>
              <a:latin typeface="Segoe UI"/>
              <a:ea typeface="Prompt Light"/>
              <a:cs typeface="Segoe UI"/>
            </a:endParaRPr>
          </a:p>
          <a:p>
            <a:pPr marL="742950" indent="-285750">
              <a:buFont typeface="Arial"/>
              <a:buChar char="•"/>
            </a:pPr>
            <a:endParaRPr lang="en-US" sz="2700" dirty="0">
              <a:solidFill>
                <a:srgbClr val="000000"/>
              </a:solidFill>
              <a:latin typeface="Segoe UI"/>
              <a:ea typeface="Prompt Light"/>
              <a:cs typeface="Segoe UI"/>
            </a:endParaRPr>
          </a:p>
          <a:p>
            <a:pPr marL="457200"/>
            <a:r>
              <a:rPr lang="en-US" sz="2700" dirty="0">
                <a:solidFill>
                  <a:srgbClr val="000000"/>
                </a:solidFill>
                <a:latin typeface="Segoe UI"/>
                <a:ea typeface="Prompt Light"/>
                <a:cs typeface="Segoe UI"/>
                <a:sym typeface="Prompt Light"/>
              </a:rPr>
              <a:t>● A = Apache (</a:t>
            </a:r>
            <a:r>
              <a:rPr lang="en-US" sz="2700" dirty="0" err="1">
                <a:solidFill>
                  <a:srgbClr val="000000"/>
                </a:solidFill>
                <a:latin typeface="Segoe UI"/>
                <a:ea typeface="Prompt Light"/>
                <a:cs typeface="Segoe UI"/>
                <a:sym typeface="Prompt Light"/>
              </a:rPr>
              <a:t>เว็บเซิร์ฟเวอร์</a:t>
            </a:r>
            <a:r>
              <a:rPr lang="en-US" sz="2700" dirty="0">
                <a:solidFill>
                  <a:srgbClr val="000000"/>
                </a:solidFill>
                <a:latin typeface="Segoe UI"/>
                <a:ea typeface="Prompt Light"/>
                <a:cs typeface="Segoe UI"/>
                <a:sym typeface="Prompt Light"/>
              </a:rPr>
              <a:t>) </a:t>
            </a:r>
            <a:endParaRPr lang="en-US" sz="2700" dirty="0">
              <a:solidFill>
                <a:srgbClr val="000000"/>
              </a:solidFill>
              <a:latin typeface="Segoe UI"/>
              <a:ea typeface="Prompt Light"/>
              <a:cs typeface="Segoe UI"/>
            </a:endParaRPr>
          </a:p>
          <a:p>
            <a:pPr marL="742950" indent="-285750">
              <a:buFont typeface="Arial"/>
              <a:buChar char="•"/>
            </a:pPr>
            <a:endParaRPr lang="en-US" sz="2700" dirty="0">
              <a:solidFill>
                <a:srgbClr val="000000"/>
              </a:solidFill>
              <a:latin typeface="Segoe UI"/>
              <a:ea typeface="Prompt Light"/>
              <a:cs typeface="Segoe UI"/>
            </a:endParaRPr>
          </a:p>
          <a:p>
            <a:pPr marL="457200"/>
            <a:r>
              <a:rPr lang="en-US" sz="2700" dirty="0">
                <a:solidFill>
                  <a:srgbClr val="000000"/>
                </a:solidFill>
                <a:latin typeface="Segoe UI"/>
                <a:ea typeface="Prompt Light"/>
                <a:cs typeface="Segoe UI"/>
                <a:sym typeface="Prompt Light"/>
              </a:rPr>
              <a:t>● M = MySQL (</a:t>
            </a:r>
            <a:r>
              <a:rPr lang="en-US" sz="2700" dirty="0" err="1">
                <a:solidFill>
                  <a:srgbClr val="000000"/>
                </a:solidFill>
                <a:latin typeface="Segoe UI"/>
                <a:ea typeface="Prompt Light"/>
                <a:cs typeface="Segoe UI"/>
                <a:sym typeface="Prompt Light"/>
              </a:rPr>
              <a:t>ระบบจัดการฐานข้อมูล</a:t>
            </a:r>
            <a:r>
              <a:rPr lang="en-US" sz="2700" dirty="0">
                <a:solidFill>
                  <a:srgbClr val="000000"/>
                </a:solidFill>
                <a:latin typeface="Segoe UI"/>
                <a:ea typeface="Prompt Light"/>
                <a:cs typeface="Segoe UI"/>
                <a:sym typeface="Prompt Light"/>
              </a:rPr>
              <a:t>) </a:t>
            </a:r>
            <a:endParaRPr lang="en-US" sz="2700" dirty="0">
              <a:solidFill>
                <a:srgbClr val="000000"/>
              </a:solidFill>
              <a:latin typeface="Segoe UI"/>
              <a:ea typeface="Prompt Light"/>
              <a:cs typeface="Segoe UI"/>
            </a:endParaRPr>
          </a:p>
          <a:p>
            <a:pPr marL="742950" indent="-285750">
              <a:buFont typeface="Arial"/>
              <a:buChar char="•"/>
            </a:pPr>
            <a:endParaRPr lang="en-US" sz="2700" dirty="0">
              <a:solidFill>
                <a:srgbClr val="000000"/>
              </a:solidFill>
              <a:latin typeface="Segoe UI"/>
              <a:ea typeface="Prompt Light"/>
              <a:cs typeface="Segoe UI"/>
            </a:endParaRPr>
          </a:p>
          <a:p>
            <a:pPr marL="457200"/>
            <a:r>
              <a:rPr lang="en-US" sz="2700" dirty="0">
                <a:solidFill>
                  <a:srgbClr val="000000"/>
                </a:solidFill>
                <a:latin typeface="Segoe UI"/>
                <a:ea typeface="Prompt Light"/>
                <a:cs typeface="Segoe UI"/>
                <a:sym typeface="Prompt Light"/>
              </a:rPr>
              <a:t>● P = PHP (</a:t>
            </a:r>
            <a:r>
              <a:rPr lang="en-US" sz="2700" dirty="0" err="1">
                <a:solidFill>
                  <a:srgbClr val="000000"/>
                </a:solidFill>
                <a:latin typeface="Segoe UI"/>
                <a:ea typeface="Prompt Light"/>
                <a:cs typeface="Segoe UI"/>
                <a:sym typeface="Prompt Light"/>
              </a:rPr>
              <a:t>ภาษาโปรแกรม</a:t>
            </a:r>
            <a:r>
              <a:rPr lang="en-US" sz="2700" dirty="0">
                <a:solidFill>
                  <a:srgbClr val="000000"/>
                </a:solidFill>
                <a:latin typeface="Segoe UI"/>
                <a:ea typeface="Prompt Light"/>
                <a:cs typeface="Segoe UI"/>
                <a:sym typeface="Prompt Light"/>
              </a:rPr>
              <a:t>) </a:t>
            </a:r>
            <a:endParaRPr lang="en-US" sz="2700" dirty="0">
              <a:solidFill>
                <a:srgbClr val="000000"/>
              </a:solidFill>
              <a:latin typeface="Segoe UI"/>
              <a:ea typeface="Prompt Light"/>
              <a:cs typeface="Segoe UI"/>
            </a:endParaRPr>
          </a:p>
          <a:p>
            <a:pPr marL="742950" indent="-285750">
              <a:buFont typeface="Arial"/>
              <a:buChar char="•"/>
            </a:pPr>
            <a:endParaRPr lang="en-US" sz="2700" dirty="0">
              <a:solidFill>
                <a:srgbClr val="000000"/>
              </a:solidFill>
              <a:latin typeface="Segoe UI"/>
              <a:ea typeface="Prompt Light"/>
              <a:cs typeface="Segoe UI"/>
            </a:endParaRPr>
          </a:p>
          <a:p>
            <a:pPr marL="457200"/>
            <a:r>
              <a:rPr lang="en-US" sz="2700" dirty="0">
                <a:solidFill>
                  <a:srgbClr val="000000"/>
                </a:solidFill>
                <a:latin typeface="Segoe UI"/>
                <a:ea typeface="Prompt Light"/>
                <a:cs typeface="Segoe UI"/>
                <a:sym typeface="Prompt Light"/>
              </a:rPr>
              <a:t>● P = Perl (</a:t>
            </a:r>
            <a:r>
              <a:rPr lang="en-US" sz="2700" dirty="0" err="1">
                <a:solidFill>
                  <a:srgbClr val="000000"/>
                </a:solidFill>
                <a:latin typeface="Segoe UI"/>
                <a:ea typeface="Prompt Light"/>
                <a:cs typeface="Segoe UI"/>
                <a:sym typeface="Prompt Light"/>
              </a:rPr>
              <a:t>ภาษาโปรแกรม</a:t>
            </a:r>
            <a:r>
              <a:rPr lang="en-US" sz="2700" dirty="0">
                <a:solidFill>
                  <a:srgbClr val="000000"/>
                </a:solidFill>
                <a:latin typeface="Segoe UI"/>
                <a:ea typeface="Prompt Light"/>
                <a:cs typeface="Segoe UI"/>
                <a:sym typeface="Prompt Light"/>
              </a:rPr>
              <a:t>)</a:t>
            </a:r>
            <a:endParaRPr lang="en-US" sz="2700" dirty="0">
              <a:solidFill>
                <a:srgbClr val="000000"/>
              </a:solidFill>
              <a:latin typeface="Segoe UI"/>
              <a:ea typeface="Prompt Light"/>
              <a:cs typeface="Segoe UI"/>
            </a:endParaRPr>
          </a:p>
          <a:p>
            <a:pPr marL="777240" lvl="1" indent="-388620" algn="l">
              <a:lnSpc>
                <a:spcPts val="4680"/>
              </a:lnSpc>
              <a:buFont typeface="Arial"/>
              <a:buChar char="•"/>
            </a:pPr>
            <a:endParaRPr lang="en-US" sz="3600" dirty="0">
              <a:solidFill>
                <a:srgbClr val="152544"/>
              </a:solidFill>
              <a:latin typeface="Prompt Light"/>
              <a:ea typeface="Prompt Light"/>
              <a:cs typeface="Promp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22" grpId="0"/>
      <p:bldP spid="2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tooltip="https://themevilles.com/what-is-xampp/"/>
          </p:cNvPr>
          <p:cNvSpPr/>
          <p:nvPr/>
        </p:nvSpPr>
        <p:spPr>
          <a:xfrm>
            <a:off x="3808324" y="1574379"/>
            <a:ext cx="10823260" cy="7595961"/>
          </a:xfrm>
          <a:custGeom>
            <a:avLst/>
            <a:gdLst/>
            <a:ahLst/>
            <a:cxnLst/>
            <a:rect l="l" t="t" r="r" b="b"/>
            <a:pathLst>
              <a:path w="10823260" h="7595961">
                <a:moveTo>
                  <a:pt x="0" y="0"/>
                </a:moveTo>
                <a:lnTo>
                  <a:pt x="10823259" y="0"/>
                </a:lnTo>
                <a:lnTo>
                  <a:pt x="10823259" y="7595960"/>
                </a:lnTo>
                <a:lnTo>
                  <a:pt x="0" y="7595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407094" y="1574379"/>
            <a:ext cx="9709971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0"/>
              </a:lnSpc>
              <a:spcBef>
                <a:spcPct val="0"/>
              </a:spcBef>
            </a:pPr>
            <a:r>
              <a:rPr lang="en-US" sz="4800">
                <a:solidFill>
                  <a:srgbClr val="152544"/>
                </a:solidFill>
                <a:latin typeface="Pridi Medium"/>
                <a:ea typeface="Pridi Medium"/>
                <a:cs typeface="Pridi Medium"/>
                <a:sym typeface="Pridi Medium"/>
              </a:rPr>
              <a:t>Reference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17347" y="2208962"/>
            <a:ext cx="9405212" cy="685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dirty="0" err="1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ข้อดีของ</a:t>
            </a:r>
            <a:r>
              <a:rPr lang="en-US" sz="2100" dirty="0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 XAMPP</a:t>
            </a:r>
          </a:p>
          <a:p>
            <a:pPr algn="l">
              <a:lnSpc>
                <a:spcPts val="2730"/>
              </a:lnSpc>
            </a:pPr>
            <a:r>
              <a:rPr lang="en-US" sz="2100" dirty="0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Retrieved from: </a:t>
            </a:r>
            <a:r>
              <a:rPr lang="en-US" sz="2100" u="sng" dirty="0">
                <a:solidFill>
                  <a:srgbClr val="152544"/>
                </a:solidFill>
                <a:latin typeface="Prompt"/>
                <a:ea typeface="Prompt"/>
                <a:cs typeface="Prompt"/>
                <a:sym typeface="Prompt"/>
                <a:hlinkClick r:id="rId7" tooltip="https://www.mindphp.com/%E0%B8%84%E0%B8%B9%E0%B9%88%E0%B8%A1%E0%B8%B7%E0%B8%AD/73-%E0%B8%84%E0%B8%B7%E0%B8%AD%E0%B8%AD%E0%B8%B0%E0%B9%84%E0%B8%A3/2637-xampp-%E0%B8%84%E0%B8%B7%E0%B8%AD%E0%B8%AD%E0%B8%B0%E0%B9%84%E0%B8%A3.html"/>
              </a:rPr>
              <a:t>https://www.mindphp.com/คู่มือ/73-คืออะไร/2637-xampp-คืออะไร.html</a:t>
            </a:r>
          </a:p>
          <a:p>
            <a:pPr algn="l">
              <a:lnSpc>
                <a:spcPts val="2730"/>
              </a:lnSpc>
            </a:pPr>
            <a:endParaRPr lang="en-US" sz="2100" u="sng" dirty="0">
              <a:solidFill>
                <a:srgbClr val="152544"/>
              </a:solidFill>
              <a:latin typeface="Prompt"/>
              <a:ea typeface="Prompt"/>
              <a:cs typeface="Prompt"/>
              <a:sym typeface="Prompt"/>
              <a:hlinkClick r:id="rId7" tooltip="https://www.mindphp.com/%E0%B8%84%E0%B8%B9%E0%B9%88%E0%B8%A1%E0%B8%B7%E0%B8%AD/73-%E0%B8%84%E0%B8%B7%E0%B8%AD%E0%B8%AD%E0%B8%B0%E0%B9%84%E0%B8%A3/2637-xampp-%E0%B8%84%E0%B8%B7%E0%B8%AD%E0%B8%AD%E0%B8%B0%E0%B9%84%E0%B8%A3.html"/>
            </a:endParaRPr>
          </a:p>
          <a:p>
            <a:pPr algn="l">
              <a:lnSpc>
                <a:spcPts val="2730"/>
              </a:lnSpc>
            </a:pPr>
            <a:endParaRPr lang="en-US" sz="2100" u="sng" dirty="0">
              <a:solidFill>
                <a:srgbClr val="152544"/>
              </a:solidFill>
              <a:latin typeface="Prompt"/>
              <a:ea typeface="Prompt"/>
              <a:cs typeface="Prompt"/>
              <a:sym typeface="Prompt"/>
              <a:hlinkClick r:id="rId7" tooltip="https://www.mindphp.com/%E0%B8%84%E0%B8%B9%E0%B9%88%E0%B8%A1%E0%B8%B7%E0%B8%AD/73-%E0%B8%84%E0%B8%B7%E0%B8%AD%E0%B8%AD%E0%B8%B0%E0%B9%84%E0%B8%A3/2637-xampp-%E0%B8%84%E0%B8%B7%E0%B8%AD%E0%B8%AD%E0%B8%B0%E0%B9%84%E0%B8%A3.html"/>
            </a:endParaRPr>
          </a:p>
          <a:p>
            <a:pPr algn="l">
              <a:lnSpc>
                <a:spcPts val="2730"/>
              </a:lnSpc>
            </a:pPr>
            <a:r>
              <a:rPr lang="en-US" sz="2100" dirty="0" err="1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ข้อเสียของ</a:t>
            </a:r>
            <a:r>
              <a:rPr lang="en-US" sz="2100" dirty="0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 XAMPP</a:t>
            </a:r>
          </a:p>
          <a:p>
            <a:pPr algn="l">
              <a:lnSpc>
                <a:spcPts val="2730"/>
              </a:lnSpc>
            </a:pPr>
            <a:r>
              <a:rPr lang="en-US" sz="2100" dirty="0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Retrieved from: </a:t>
            </a:r>
            <a:r>
              <a:rPr lang="en-US" sz="2100" u="sng" dirty="0">
                <a:solidFill>
                  <a:srgbClr val="152544"/>
                </a:solidFill>
                <a:latin typeface="Prompt"/>
                <a:ea typeface="Prompt"/>
                <a:cs typeface="Prompt"/>
                <a:sym typeface="Prompt"/>
                <a:hlinkClick r:id="rId8" tooltip="https://www.quora.com/What-are-the-advantages-and-disadvantages-of-XAMPP-server-compared-to-Apache-or-WAMP-server"/>
              </a:rPr>
              <a:t>https://www.quora.com/What-are-the-advantages-and-disadvantages-o</a:t>
            </a:r>
            <a:r>
              <a:rPr lang="en-US" sz="2100" u="sng" dirty="0">
                <a:solidFill>
                  <a:srgbClr val="152544"/>
                </a:solidFill>
                <a:latin typeface="Prompt"/>
                <a:ea typeface="Prompt"/>
                <a:cs typeface="Prompt"/>
                <a:sym typeface="Prompt"/>
                <a:hlinkClick r:id="rId7" tooltip="https://www.mindphp.com/%E0%B8%84%E0%B8%B9%E0%B9%88%E0%B8%A1%E0%B8%B7%E0%B8%AD/73-%E0%B8%84%E0%B8%B7%E0%B8%AD%E0%B8%AD%E0%B8%B0%E0%B9%84%E0%B8%A3/2637-xampp-%E0%B8%84%E0%B8%B7%E0%B8%AD%E0%B8%AD%E0%B8%B0%E0%B9%84%E0%B8%A3.html"/>
              </a:rPr>
              <a:t>f-XAMPP-server-compared-to-Apache-or-WAMP-server</a:t>
            </a:r>
          </a:p>
          <a:p>
            <a:pPr algn="l">
              <a:lnSpc>
                <a:spcPts val="2730"/>
              </a:lnSpc>
            </a:pPr>
            <a:endParaRPr lang="en-US" sz="2100" u="sng" dirty="0">
              <a:solidFill>
                <a:srgbClr val="152544"/>
              </a:solidFill>
              <a:latin typeface="Prompt"/>
              <a:ea typeface="Prompt"/>
              <a:cs typeface="Prompt"/>
              <a:sym typeface="Prompt"/>
              <a:hlinkClick r:id="rId7" tooltip="https://www.mindphp.com/%E0%B8%84%E0%B8%B9%E0%B9%88%E0%B8%A1%E0%B8%B7%E0%B8%AD/73-%E0%B8%84%E0%B8%B7%E0%B8%AD%E0%B8%AD%E0%B8%B0%E0%B9%84%E0%B8%A3/2637-xampp-%E0%B8%84%E0%B8%B7%E0%B8%AD%E0%B8%AD%E0%B8%B0%E0%B9%84%E0%B8%A3.html"/>
            </a:endParaRPr>
          </a:p>
          <a:p>
            <a:pPr algn="l">
              <a:lnSpc>
                <a:spcPts val="2730"/>
              </a:lnSpc>
            </a:pPr>
            <a:endParaRPr lang="en-US" sz="2100" u="sng" dirty="0">
              <a:solidFill>
                <a:srgbClr val="152544"/>
              </a:solidFill>
              <a:latin typeface="Prompt"/>
              <a:ea typeface="Prompt"/>
              <a:cs typeface="Prompt"/>
              <a:sym typeface="Prompt"/>
              <a:hlinkClick r:id="rId7" tooltip="https://www.mindphp.com/%E0%B8%84%E0%B8%B9%E0%B9%88%E0%B8%A1%E0%B8%B7%E0%B8%AD/73-%E0%B8%84%E0%B8%B7%E0%B8%AD%E0%B8%AD%E0%B8%B0%E0%B9%84%E0%B8%A3/2637-xampp-%E0%B8%84%E0%B8%B7%E0%B8%AD%E0%B8%AD%E0%B8%B0%E0%B9%84%E0%B8%A3.html"/>
            </a:endParaRPr>
          </a:p>
          <a:p>
            <a:pPr algn="l">
              <a:lnSpc>
                <a:spcPts val="2730"/>
              </a:lnSpc>
            </a:pPr>
            <a:r>
              <a:rPr lang="en-US" sz="2100" dirty="0" err="1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การติดตั้งและการใช้งาน</a:t>
            </a:r>
            <a:r>
              <a:rPr lang="en-US" sz="2100" dirty="0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 XAMPP </a:t>
            </a:r>
          </a:p>
          <a:p>
            <a:pPr algn="l">
              <a:lnSpc>
                <a:spcPts val="2730"/>
              </a:lnSpc>
            </a:pPr>
            <a:r>
              <a:rPr lang="en-US" sz="2100" dirty="0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Retrieved from: </a:t>
            </a:r>
            <a:r>
              <a:rPr lang="en-US" sz="2100" u="sng" dirty="0">
                <a:solidFill>
                  <a:srgbClr val="152544"/>
                </a:solidFill>
                <a:latin typeface="Prompt"/>
                <a:ea typeface="Prompt"/>
                <a:cs typeface="Prompt"/>
                <a:sym typeface="Prompt"/>
                <a:hlinkClick r:id="rId9" tooltip="https://oc1t.com/Xampp-%E0%B9%82%E0%B8%9B%E0%B8%A3%E0%B9%81%E0%B8%81%E0%B8%A3%E0%B8%A1%E0%B8%88%E0%B8%B3%E0%B8%A5%E0%B8%AD%E0%B8%87-Web-server-%E0%B8%97%E0%B8%B5%E0%B9%88%E0%B8%99%E0%B8%B1%E0%B8%81%E0%B8%9E%E0%B8%B1%E0%B8%92%E0%B8%99%E0%B8%B2%E0%B9%80%E0%B8%A7%E0%B9%87%E0%B8%9A%E0%B9%84%E0%B8%8B%E0%B8%95%E0%B9%8C%E0%B8%AB%E0%B8%A3%E0%B8%B7%E0%B8%AD%E0%B8%9C%E0%B8%B9%E0%B9%89%E0%B8%97%E0%B8%B5%E0%B9%88%E0%B8%95%E0%B9%89%E0%B8%AD%E0%B8%87%E0%B8%81%E0%B8%B2%E0%B8%A3%E0%B9%80%E0%B8%82%E0%B8%B5%E0%B8%A2%E0%B8%99%E0%B9%80%E0%B8%A7%E0%B9%87%E0%B8%9A%E0%B9%84%E0%B8%8B%E0%B8%95%E0%B9%8C%E0%B8%84%E0%B8%A7%E0%B8%A3%E0%B8%A1%E0%B8%B5"/>
              </a:rPr>
              <a:t>https://oc1t.com/Xampp-โปรแกรมจำลอง-Web-server-ที่นักพัฒนาเว็บไซต์หรือผู้ที่ต้องการเขียนเว็บไซต์ควรมี</a:t>
            </a:r>
          </a:p>
          <a:p>
            <a:pPr algn="l">
              <a:lnSpc>
                <a:spcPts val="2730"/>
              </a:lnSpc>
            </a:pPr>
            <a:endParaRPr lang="en-US" sz="2100" u="sng" dirty="0">
              <a:solidFill>
                <a:srgbClr val="152544"/>
              </a:solidFill>
              <a:latin typeface="Prompt"/>
              <a:ea typeface="Prompt"/>
              <a:cs typeface="Prompt"/>
              <a:sym typeface="Prompt"/>
              <a:hlinkClick r:id="rId9" tooltip="https://oc1t.com/Xampp-%E0%B9%82%E0%B8%9B%E0%B8%A3%E0%B9%81%E0%B8%81%E0%B8%A3%E0%B8%A1%E0%B8%88%E0%B8%B3%E0%B8%A5%E0%B8%AD%E0%B8%87-Web-server-%E0%B8%97%E0%B8%B5%E0%B9%88%E0%B8%99%E0%B8%B1%E0%B8%81%E0%B8%9E%E0%B8%B1%E0%B8%92%E0%B8%99%E0%B8%B2%E0%B9%80%E0%B8%A7%E0%B9%87%E0%B8%9A%E0%B9%84%E0%B8%8B%E0%B8%95%E0%B9%8C%E0%B8%AB%E0%B8%A3%E0%B8%B7%E0%B8%AD%E0%B8%9C%E0%B8%B9%E0%B9%89%E0%B8%97%E0%B8%B5%E0%B9%88%E0%B8%95%E0%B9%89%E0%B8%AD%E0%B8%87%E0%B8%81%E0%B8%B2%E0%B8%A3%E0%B9%80%E0%B8%82%E0%B8%B5%E0%B8%A2%E0%B8%99%E0%B9%80%E0%B8%A7%E0%B9%87%E0%B8%9A%E0%B9%84%E0%B8%8B%E0%B8%95%E0%B9%8C%E0%B8%84%E0%B8%A7%E0%B8%A3%E0%B8%A1%E0%B8%B5"/>
            </a:endParaRPr>
          </a:p>
          <a:p>
            <a:pPr algn="l">
              <a:lnSpc>
                <a:spcPts val="2730"/>
              </a:lnSpc>
            </a:pPr>
            <a:endParaRPr lang="en-US" sz="2100" dirty="0">
              <a:solidFill>
                <a:srgbClr val="152544"/>
              </a:solidFill>
              <a:latin typeface="Prompt"/>
              <a:ea typeface="Prompt"/>
              <a:cs typeface="Prompt"/>
              <a:sym typeface="Prompt"/>
              <a:hlinkClick r:id="rId9" tooltip="https://oc1t.com/Xampp-%E0%B9%82%E0%B8%9B%E0%B8%A3%E0%B9%81%E0%B8%81%E0%B8%A3%E0%B8%A1%E0%B8%88%E0%B8%B3%E0%B8%A5%E0%B8%AD%E0%B8%87-Web-server-%E0%B8%97%E0%B8%B5%E0%B9%88%E0%B8%99%E0%B8%B1%E0%B8%81%E0%B8%9E%E0%B8%B1%E0%B8%92%E0%B8%99%E0%B8%B2%E0%B9%80%E0%B8%A7%E0%B9%87%E0%B8%9A%E0%B9%84%E0%B8%8B%E0%B8%95%E0%B9%8C%E0%B8%AB%E0%B8%A3%E0%B8%B7%E0%B8%AD%E0%B8%9C%E0%B8%B9%E0%B9%89%E0%B8%97%E0%B8%B5%E0%B9%88%E0%B8%95%E0%B9%89%E0%B8%AD%E0%B8%87%E0%B8%81%E0%B8%B2%E0%B8%A3%E0%B9%80%E0%B8%82%E0%B8%B5%E0%B8%A2%E0%B8%99%E0%B9%80%E0%B8%A7%E0%B9%87%E0%B8%9A%E0%B9%84%E0%B8%8B%E0%B8%95%E0%B9%8C%E0%B8%84%E0%B8%A7%E0%B8%A3%E0%B8%A1%E0%B8%B5"/>
            </a:endParaRPr>
          </a:p>
          <a:p>
            <a:pPr algn="l">
              <a:lnSpc>
                <a:spcPts val="2730"/>
              </a:lnSpc>
            </a:pPr>
            <a:r>
              <a:rPr lang="en-US" sz="2100" dirty="0" err="1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ปัญหาหลักๆของ</a:t>
            </a:r>
            <a:r>
              <a:rPr lang="en-US" sz="2100" dirty="0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 XAMPP</a:t>
            </a:r>
          </a:p>
          <a:p>
            <a:pPr algn="l">
              <a:lnSpc>
                <a:spcPts val="2730"/>
              </a:lnSpc>
            </a:pPr>
            <a:r>
              <a:rPr lang="en-US" sz="2100" dirty="0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Retrieved from:</a:t>
            </a:r>
            <a:r>
              <a:rPr lang="en-US" sz="2100" dirty="0">
                <a:solidFill>
                  <a:srgbClr val="152544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2100" u="sng" dirty="0">
                <a:solidFill>
                  <a:srgbClr val="3B3BFF"/>
                </a:solidFill>
                <a:latin typeface="Prompt"/>
                <a:ea typeface="Prompt"/>
                <a:cs typeface="Prompt"/>
                <a:sym typeface="Prompt"/>
              </a:rPr>
              <a:t>https://stackoverflow.com/questions/18022809/how-can-i-solve-error-mysql-shutdown-unexpectedly/61859561#61859561</a:t>
            </a:r>
          </a:p>
          <a:p>
            <a:pPr algn="l">
              <a:lnSpc>
                <a:spcPts val="2730"/>
              </a:lnSpc>
            </a:pPr>
            <a:endParaRPr lang="en-US" sz="2100" u="sng" dirty="0">
              <a:solidFill>
                <a:srgbClr val="152544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4175114" y="1775179"/>
            <a:ext cx="260334" cy="26033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7E2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539652" y="1775179"/>
            <a:ext cx="260334" cy="26033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04190" y="1775179"/>
            <a:ext cx="260334" cy="26033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2592" y="173781"/>
              <a:ext cx="557162" cy="577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30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/>
      <p:bldP spid="5" grpId="1"/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15041" y="1104397"/>
            <a:ext cx="9118160" cy="8153903"/>
            <a:chOff x="0" y="0"/>
            <a:chExt cx="3084415" cy="2758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84415" cy="2758234"/>
            </a:xfrm>
            <a:custGeom>
              <a:avLst/>
              <a:gdLst/>
              <a:ahLst/>
              <a:cxnLst/>
              <a:rect l="l" t="t" r="r" b="b"/>
              <a:pathLst>
                <a:path w="3084415" h="2758234">
                  <a:moveTo>
                    <a:pt x="2959955" y="2758234"/>
                  </a:moveTo>
                  <a:lnTo>
                    <a:pt x="124460" y="2758234"/>
                  </a:lnTo>
                  <a:cubicBezTo>
                    <a:pt x="55880" y="2758234"/>
                    <a:pt x="0" y="2702354"/>
                    <a:pt x="0" y="2633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59955" y="0"/>
                  </a:lnTo>
                  <a:cubicBezTo>
                    <a:pt x="3028535" y="0"/>
                    <a:pt x="3084415" y="55880"/>
                    <a:pt x="3084415" y="124460"/>
                  </a:cubicBezTo>
                  <a:lnTo>
                    <a:pt x="3084415" y="2633774"/>
                  </a:lnTo>
                  <a:cubicBezTo>
                    <a:pt x="3084415" y="2702354"/>
                    <a:pt x="3028535" y="2758234"/>
                    <a:pt x="2959955" y="275823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98552" y="1063457"/>
            <a:ext cx="4916906" cy="8194843"/>
            <a:chOff x="0" y="0"/>
            <a:chExt cx="381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10000" cy="6350000"/>
            </a:xfrm>
            <a:custGeom>
              <a:avLst/>
              <a:gdLst/>
              <a:ahLst/>
              <a:cxnLst/>
              <a:rect l="l" t="t" r="r" b="b"/>
              <a:pathLst>
                <a:path w="3810000" h="6350000">
                  <a:moveTo>
                    <a:pt x="2794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2794000" y="0"/>
                  </a:lnTo>
                  <a:cubicBezTo>
                    <a:pt x="3355340" y="0"/>
                    <a:pt x="3810000" y="454660"/>
                    <a:pt x="3810000" y="1016000"/>
                  </a:cubicBezTo>
                  <a:lnTo>
                    <a:pt x="3810000" y="5334000"/>
                  </a:lnTo>
                  <a:cubicBezTo>
                    <a:pt x="3810000" y="5895340"/>
                    <a:pt x="3355340" y="6350000"/>
                    <a:pt x="2794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8948" r="-89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97790" y="1433802"/>
            <a:ext cx="260334" cy="26033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7E2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62328" y="1433802"/>
            <a:ext cx="260334" cy="26033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226866" y="1433802"/>
            <a:ext cx="260334" cy="260334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953630" y="1806721"/>
            <a:ext cx="9440982" cy="7884971"/>
            <a:chOff x="0" y="0"/>
            <a:chExt cx="12587976" cy="1051329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12587976" cy="14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152544"/>
                  </a:solidFill>
                  <a:latin typeface="Pridi Medium"/>
                  <a:ea typeface="Pridi Medium"/>
                  <a:cs typeface="Pridi Medium"/>
                  <a:sym typeface="Pridi Medium"/>
                </a:rPr>
                <a:t>การเริ่มต้นและการพัฒนา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884269"/>
              <a:ext cx="12587976" cy="8629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 algn="l">
                <a:lnSpc>
                  <a:spcPts val="4680"/>
                </a:lnSpc>
                <a:buFont typeface="Arial"/>
                <a:buChar char="•"/>
              </a:pPr>
              <a:r>
                <a:rPr lang="en-US" sz="360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XAMPP พัฒนาโดยโครงการ Apache Friends ​เป็นโครงการไม่แสวงหาผลกำไร ​</a:t>
              </a:r>
            </a:p>
            <a:p>
              <a:pPr algn="l">
                <a:lnSpc>
                  <a:spcPts val="4680"/>
                </a:lnSpc>
              </a:pPr>
              <a:endParaRPr lang="en-US" sz="3600">
                <a:solidFill>
                  <a:srgbClr val="152544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  <a:p>
              <a:pPr marL="777240" lvl="1" indent="-388620" algn="l">
                <a:lnSpc>
                  <a:spcPts val="4680"/>
                </a:lnSpc>
                <a:buFont typeface="Arial"/>
                <a:buChar char="•"/>
              </a:pPr>
              <a:r>
                <a:rPr lang="en-US" sz="360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XAMPP จัดตั้งในปี ค.ศ. 2002​</a:t>
              </a:r>
            </a:p>
            <a:p>
              <a:pPr algn="l">
                <a:lnSpc>
                  <a:spcPts val="4680"/>
                </a:lnSpc>
              </a:pPr>
              <a:endParaRPr lang="en-US" sz="3600">
                <a:solidFill>
                  <a:srgbClr val="152544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  <a:p>
              <a:pPr marL="777240" lvl="1" indent="-388620" algn="l">
                <a:lnSpc>
                  <a:spcPts val="4680"/>
                </a:lnSpc>
                <a:buFont typeface="Arial"/>
                <a:buChar char="•"/>
              </a:pPr>
              <a:r>
                <a:rPr lang="en-US" sz="360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XAMPP ประกอบด้วยโปรแกรมย่อย ได้แก่ ​</a:t>
              </a:r>
            </a:p>
            <a:p>
              <a:pPr marL="1554480" lvl="2" indent="-518160" algn="l">
                <a:lnSpc>
                  <a:spcPts val="4680"/>
                </a:lnSpc>
                <a:buFont typeface="Arial"/>
                <a:buChar char="⚬"/>
              </a:pPr>
              <a:r>
                <a:rPr lang="en-US" sz="360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โปรแกรม Apache ​</a:t>
              </a:r>
            </a:p>
            <a:p>
              <a:pPr marL="1554480" lvl="2" indent="-518160" algn="l">
                <a:lnSpc>
                  <a:spcPts val="4680"/>
                </a:lnSpc>
                <a:buFont typeface="Arial"/>
                <a:buChar char="⚬"/>
              </a:pPr>
              <a:r>
                <a:rPr lang="en-US" sz="360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โปรแกรมฐานข้อมูล MySQL ​</a:t>
              </a:r>
            </a:p>
            <a:p>
              <a:pPr marL="1554480" lvl="2" indent="-518160" algn="l">
                <a:lnSpc>
                  <a:spcPts val="4680"/>
                </a:lnSpc>
                <a:buFont typeface="Arial"/>
                <a:buChar char="⚬"/>
              </a:pPr>
              <a:r>
                <a:rPr lang="en-US" sz="360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โปรแกรมภาษา PHP ​</a:t>
              </a:r>
            </a:p>
            <a:p>
              <a:pPr marL="1554480" lvl="2" indent="-518160" algn="l">
                <a:lnSpc>
                  <a:spcPts val="4680"/>
                </a:lnSpc>
                <a:buFont typeface="Arial"/>
                <a:buChar char="⚬"/>
              </a:pPr>
              <a:r>
                <a:rPr lang="en-US" sz="360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โปรแกรมภาษา Perl</a:t>
              </a:r>
            </a:p>
            <a:p>
              <a:pPr algn="l">
                <a:lnSpc>
                  <a:spcPts val="4680"/>
                </a:lnSpc>
              </a:pPr>
              <a:endParaRPr lang="en-US" sz="3600">
                <a:solidFill>
                  <a:srgbClr val="152544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92592" y="173781"/>
              <a:ext cx="55716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8155" y="708864"/>
            <a:ext cx="16091690" cy="8869272"/>
            <a:chOff x="0" y="0"/>
            <a:chExt cx="12972924" cy="71502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72924" cy="7150298"/>
            </a:xfrm>
            <a:custGeom>
              <a:avLst/>
              <a:gdLst/>
              <a:ahLst/>
              <a:cxnLst/>
              <a:rect l="l" t="t" r="r" b="b"/>
              <a:pathLst>
                <a:path w="12972924" h="7150298">
                  <a:moveTo>
                    <a:pt x="12848464" y="7150298"/>
                  </a:moveTo>
                  <a:lnTo>
                    <a:pt x="124460" y="7150298"/>
                  </a:lnTo>
                  <a:cubicBezTo>
                    <a:pt x="55880" y="7150298"/>
                    <a:pt x="0" y="7094418"/>
                    <a:pt x="0" y="70258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848464" y="0"/>
                  </a:lnTo>
                  <a:cubicBezTo>
                    <a:pt x="12917044" y="0"/>
                    <a:pt x="12972924" y="55880"/>
                    <a:pt x="12972924" y="124460"/>
                  </a:cubicBezTo>
                  <a:lnTo>
                    <a:pt x="12972924" y="7025839"/>
                  </a:lnTo>
                  <a:cubicBezTo>
                    <a:pt x="12972924" y="7094418"/>
                    <a:pt x="12917044" y="7150298"/>
                    <a:pt x="12848464" y="715029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1767021" y="3631610"/>
            <a:ext cx="3023779" cy="3023779"/>
          </a:xfrm>
          <a:custGeom>
            <a:avLst/>
            <a:gdLst/>
            <a:ahLst/>
            <a:cxnLst/>
            <a:rect l="l" t="t" r="r" b="b"/>
            <a:pathLst>
              <a:path w="3023779" h="3023779">
                <a:moveTo>
                  <a:pt x="0" y="0"/>
                </a:moveTo>
                <a:lnTo>
                  <a:pt x="3023779" y="0"/>
                </a:lnTo>
                <a:lnTo>
                  <a:pt x="3023779" y="3023780"/>
                </a:lnTo>
                <a:lnTo>
                  <a:pt x="0" y="302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326184" y="3874436"/>
            <a:ext cx="4915390" cy="2538129"/>
          </a:xfrm>
          <a:custGeom>
            <a:avLst/>
            <a:gdLst/>
            <a:ahLst/>
            <a:cxnLst/>
            <a:rect l="l" t="t" r="r" b="b"/>
            <a:pathLst>
              <a:path w="4915390" h="2538129">
                <a:moveTo>
                  <a:pt x="0" y="0"/>
                </a:moveTo>
                <a:lnTo>
                  <a:pt x="4915390" y="0"/>
                </a:lnTo>
                <a:lnTo>
                  <a:pt x="4915390" y="2538128"/>
                </a:lnTo>
                <a:lnTo>
                  <a:pt x="0" y="2538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522957" y="1457705"/>
            <a:ext cx="9242086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152544"/>
                </a:solidFill>
                <a:latin typeface="Pridi Bold"/>
                <a:ea typeface="Pridi Bold"/>
                <a:cs typeface="Pridi Bold"/>
                <a:sym typeface="Pridi Bold"/>
              </a:rPr>
              <a:t>ภาษาที่ใช้ใน XAMPP ได้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92778" y="7341264"/>
            <a:ext cx="972264" cy="714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3999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Perl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78459" y="7341264"/>
            <a:ext cx="1010841" cy="714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sz="3999">
                <a:solidFill>
                  <a:srgbClr val="152544"/>
                </a:solidFill>
                <a:latin typeface="Prompt Bold"/>
                <a:ea typeface="Prompt Bold"/>
                <a:cs typeface="Prompt Bold"/>
                <a:sym typeface="Prompt Bold"/>
              </a:rPr>
              <a:t>PHP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46828" y="898533"/>
            <a:ext cx="260334" cy="26033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7E2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11366" y="898533"/>
            <a:ext cx="260334" cy="26033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75905" y="898533"/>
            <a:ext cx="260334" cy="26033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2592" y="173781"/>
              <a:ext cx="55716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379359" y="1486600"/>
            <a:ext cx="13529282" cy="7313800"/>
            <a:chOff x="0" y="0"/>
            <a:chExt cx="4576572" cy="24740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76572" cy="2474051"/>
            </a:xfrm>
            <a:custGeom>
              <a:avLst/>
              <a:gdLst/>
              <a:ahLst/>
              <a:cxnLst/>
              <a:rect l="l" t="t" r="r" b="b"/>
              <a:pathLst>
                <a:path w="4576572" h="2474051">
                  <a:moveTo>
                    <a:pt x="4452112" y="2474051"/>
                  </a:moveTo>
                  <a:lnTo>
                    <a:pt x="124460" y="2474051"/>
                  </a:lnTo>
                  <a:cubicBezTo>
                    <a:pt x="55880" y="2474051"/>
                    <a:pt x="0" y="2418171"/>
                    <a:pt x="0" y="23495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52112" y="0"/>
                  </a:lnTo>
                  <a:cubicBezTo>
                    <a:pt x="4520692" y="0"/>
                    <a:pt x="4576572" y="55880"/>
                    <a:pt x="4576572" y="124460"/>
                  </a:cubicBezTo>
                  <a:lnTo>
                    <a:pt x="4576572" y="2349591"/>
                  </a:lnTo>
                  <a:cubicBezTo>
                    <a:pt x="4576572" y="2418171"/>
                    <a:pt x="4520692" y="2474051"/>
                    <a:pt x="4452112" y="247405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677091" y="2115638"/>
            <a:ext cx="260334" cy="26033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7E2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041629" y="2115638"/>
            <a:ext cx="260334" cy="26033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406167" y="2115638"/>
            <a:ext cx="260334" cy="26033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5400000">
            <a:off x="13833740" y="4573954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638620" y="5862363"/>
            <a:ext cx="5270021" cy="2938037"/>
          </a:xfrm>
          <a:custGeom>
            <a:avLst/>
            <a:gdLst/>
            <a:ahLst/>
            <a:cxnLst/>
            <a:rect l="l" t="t" r="r" b="b"/>
            <a:pathLst>
              <a:path w="5270021" h="2938037">
                <a:moveTo>
                  <a:pt x="0" y="0"/>
                </a:moveTo>
                <a:lnTo>
                  <a:pt x="5270021" y="0"/>
                </a:lnTo>
                <a:lnTo>
                  <a:pt x="5270021" y="2938037"/>
                </a:lnTo>
                <a:lnTo>
                  <a:pt x="0" y="2938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3771276" y="1969792"/>
            <a:ext cx="11601313" cy="6061236"/>
            <a:chOff x="0" y="-9525"/>
            <a:chExt cx="15468418" cy="808164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9525"/>
              <a:ext cx="15468418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sz="6000">
                  <a:solidFill>
                    <a:srgbClr val="152544"/>
                  </a:solidFill>
                  <a:latin typeface="Pridi Bold"/>
                  <a:ea typeface="Pridi Bold"/>
                  <a:cs typeface="Pridi Bold"/>
                  <a:sym typeface="Pridi Bold"/>
                </a:rPr>
                <a:t> โปรแกรมฐานข้อมูลที่ใช้ใน XAMPP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643013"/>
              <a:ext cx="15468418" cy="64291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ได้แก่</a:t>
              </a:r>
              <a:endParaRPr lang="en-US" sz="3600" dirty="0">
                <a:solidFill>
                  <a:srgbClr val="152544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  <a:p>
              <a:pPr marL="777240" lvl="1" indent="-388620" algn="l">
                <a:lnSpc>
                  <a:spcPts val="4680"/>
                </a:lnSpc>
                <a:buFont typeface="Arial"/>
                <a:buChar char="•"/>
              </a:pP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phpMyAdmin </a:t>
              </a:r>
              <a:r>
                <a:rPr lang="th-TH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เป็น</a:t>
              </a:r>
              <a:r>
                <a:rPr lang="en-US" sz="3600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ระบบบริหารฐานข้อมูลที่พัฒนาโดย</a:t>
              </a: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PHP </a:t>
              </a:r>
              <a:r>
                <a:rPr lang="en-US" sz="3600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เพื่อใช้เชื่อมต่อไปยังฐานข้อมูล</a:t>
              </a: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สนับสนุนฐานข้อมูล</a:t>
              </a: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MySQL </a:t>
              </a:r>
              <a:r>
                <a:rPr lang="en-US" sz="3600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และ</a:t>
              </a: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SQLite</a:t>
              </a:r>
            </a:p>
            <a:p>
              <a:pPr algn="l">
                <a:lnSpc>
                  <a:spcPts val="4680"/>
                </a:lnSpc>
              </a:pPr>
              <a:r>
                <a:rPr lang="en-US" sz="3600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โปรแกรมอื่นๆ</a:t>
              </a: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ได้แก่</a:t>
              </a: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</a:p>
            <a:p>
              <a:pPr marL="777240" lvl="1" indent="-388620" algn="l">
                <a:lnSpc>
                  <a:spcPts val="4680"/>
                </a:lnSpc>
                <a:buFont typeface="Arial"/>
                <a:buChar char="•"/>
              </a:pPr>
              <a:r>
                <a:rPr lang="en-US" sz="3600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Webalizer</a:t>
              </a: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ใช้วัดสถิติ</a:t>
              </a:r>
              <a:endParaRPr lang="en-US" sz="3600" dirty="0">
                <a:solidFill>
                  <a:srgbClr val="152544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  <a:p>
              <a:pPr marL="777240" lvl="1" indent="-388620" algn="l">
                <a:lnSpc>
                  <a:spcPts val="4680"/>
                </a:lnSpc>
                <a:buFont typeface="Arial"/>
                <a:buChar char="•"/>
              </a:pP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Fake </a:t>
              </a:r>
              <a:r>
                <a:rPr lang="en-US" sz="3600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Sendmail</a:t>
              </a: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ใช้ทดสอบการ</a:t>
              </a:r>
              <a:endParaRPr lang="en-US" sz="3600" dirty="0">
                <a:solidFill>
                  <a:srgbClr val="152544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  <a:p>
              <a:pPr algn="l">
                <a:lnSpc>
                  <a:spcPts val="4680"/>
                </a:lnSpc>
              </a:pP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   </a:t>
              </a:r>
              <a:r>
                <a:rPr lang="en-US" sz="3600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ส่งเมล</a:t>
              </a:r>
              <a:endParaRPr lang="en-US" sz="3600" dirty="0">
                <a:solidFill>
                  <a:srgbClr val="152544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92592" y="173781"/>
              <a:ext cx="55716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98439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60"/>
                </a:lnTo>
                <a:lnTo>
                  <a:pt x="0" y="70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675320" y="8984932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706760" y="0"/>
                </a:moveTo>
                <a:lnTo>
                  <a:pt x="0" y="0"/>
                </a:lnTo>
                <a:lnTo>
                  <a:pt x="0" y="706760"/>
                </a:lnTo>
                <a:lnTo>
                  <a:pt x="706760" y="706760"/>
                </a:lnTo>
                <a:lnTo>
                  <a:pt x="7067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1486600"/>
            <a:ext cx="7619485" cy="7313800"/>
            <a:chOff x="0" y="0"/>
            <a:chExt cx="2577456" cy="24740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77456" cy="2474051"/>
            </a:xfrm>
            <a:custGeom>
              <a:avLst/>
              <a:gdLst/>
              <a:ahLst/>
              <a:cxnLst/>
              <a:rect l="l" t="t" r="r" b="b"/>
              <a:pathLst>
                <a:path w="2577456" h="2474051">
                  <a:moveTo>
                    <a:pt x="2452995" y="2474051"/>
                  </a:moveTo>
                  <a:lnTo>
                    <a:pt x="124460" y="2474051"/>
                  </a:lnTo>
                  <a:cubicBezTo>
                    <a:pt x="55880" y="2474051"/>
                    <a:pt x="0" y="2418171"/>
                    <a:pt x="0" y="23495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52996" y="0"/>
                  </a:lnTo>
                  <a:cubicBezTo>
                    <a:pt x="2521576" y="0"/>
                    <a:pt x="2577456" y="55880"/>
                    <a:pt x="2577456" y="124460"/>
                  </a:cubicBezTo>
                  <a:lnTo>
                    <a:pt x="2577456" y="2349591"/>
                  </a:lnTo>
                  <a:cubicBezTo>
                    <a:pt x="2577456" y="2418171"/>
                    <a:pt x="2521576" y="2474051"/>
                    <a:pt x="2452996" y="247405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343738" y="2115638"/>
            <a:ext cx="260334" cy="26033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7E2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08276" y="2115638"/>
            <a:ext cx="260334" cy="26033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072814" y="2115638"/>
            <a:ext cx="260334" cy="26033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rot="5400000">
            <a:off x="13833740" y="4573954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1"/>
                </a:lnTo>
                <a:lnTo>
                  <a:pt x="0" y="345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609423" y="2768692"/>
            <a:ext cx="6926781" cy="5474903"/>
            <a:chOff x="0" y="-9525"/>
            <a:chExt cx="9235708" cy="729987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9525"/>
              <a:ext cx="9235708" cy="224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5500">
                  <a:solidFill>
                    <a:srgbClr val="152544"/>
                  </a:solidFill>
                  <a:latin typeface="Pridi Bold"/>
                  <a:ea typeface="Pridi Bold"/>
                  <a:cs typeface="Pridi Bold"/>
                  <a:sym typeface="Pridi Bold"/>
                </a:rPr>
                <a:t> โปรแกรม XAMPP สามารถใช้งานได้ 4 OS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468513"/>
              <a:ext cx="9235708" cy="4821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1. Windows</a:t>
              </a:r>
            </a:p>
            <a:p>
              <a:pPr algn="l">
                <a:lnSpc>
                  <a:spcPts val="4680"/>
                </a:lnSpc>
              </a:pP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2. Linux  </a:t>
              </a:r>
            </a:p>
            <a:p>
              <a:pPr algn="l">
                <a:lnSpc>
                  <a:spcPts val="4680"/>
                </a:lnSpc>
              </a:pP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3. MacOS</a:t>
              </a:r>
            </a:p>
            <a:p>
              <a:pPr algn="l">
                <a:lnSpc>
                  <a:spcPts val="4680"/>
                </a:lnSpc>
              </a:pP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4. Solaris </a:t>
              </a:r>
              <a:r>
                <a:rPr lang="en-US" sz="3600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สำหรับ</a:t>
              </a: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Solaris 8 </a:t>
              </a:r>
              <a:r>
                <a:rPr lang="en-US" sz="3600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และ</a:t>
              </a: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Solaris 9 </a:t>
              </a:r>
            </a:p>
            <a:p>
              <a:pPr algn="l"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92592" y="173781"/>
              <a:ext cx="55716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7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281295" y="1479706"/>
            <a:ext cx="7717144" cy="7313800"/>
            <a:chOff x="0" y="0"/>
            <a:chExt cx="2610491" cy="247405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610491" cy="2474051"/>
            </a:xfrm>
            <a:custGeom>
              <a:avLst/>
              <a:gdLst/>
              <a:ahLst/>
              <a:cxnLst/>
              <a:rect l="l" t="t" r="r" b="b"/>
              <a:pathLst>
                <a:path w="2610491" h="2474051">
                  <a:moveTo>
                    <a:pt x="2486031" y="2474051"/>
                  </a:moveTo>
                  <a:lnTo>
                    <a:pt x="124460" y="2474051"/>
                  </a:lnTo>
                  <a:cubicBezTo>
                    <a:pt x="55880" y="2474051"/>
                    <a:pt x="0" y="2418171"/>
                    <a:pt x="0" y="23495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86031" y="0"/>
                  </a:lnTo>
                  <a:cubicBezTo>
                    <a:pt x="2554611" y="0"/>
                    <a:pt x="2610491" y="55880"/>
                    <a:pt x="2610491" y="124460"/>
                  </a:cubicBezTo>
                  <a:lnTo>
                    <a:pt x="2610491" y="2349591"/>
                  </a:lnTo>
                  <a:cubicBezTo>
                    <a:pt x="2610491" y="2418171"/>
                    <a:pt x="2554611" y="2474051"/>
                    <a:pt x="2486031" y="247405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806643" y="3141991"/>
            <a:ext cx="6926781" cy="5122746"/>
            <a:chOff x="0" y="0"/>
            <a:chExt cx="9235708" cy="6830328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9525"/>
              <a:ext cx="9235708" cy="112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5500">
                  <a:solidFill>
                    <a:srgbClr val="152544"/>
                  </a:solidFill>
                  <a:latin typeface="Pridi Bold"/>
                  <a:ea typeface="Pridi Bold"/>
                  <a:cs typeface="Pridi Bold"/>
                  <a:sym typeface="Pridi Bold"/>
                </a:rPr>
                <a:t>ข้อจำกัดด้านเทคนิค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350913"/>
              <a:ext cx="9235708" cy="5479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 dirty="0">
                  <a:solidFill>
                    <a:srgbClr val="152544"/>
                  </a:solidFill>
                  <a:latin typeface="Prompt"/>
                  <a:ea typeface="Prompt"/>
                  <a:cs typeface="Prompt"/>
                  <a:sym typeface="Prompt"/>
                </a:rPr>
                <a:t>1. </a:t>
              </a:r>
              <a:r>
                <a:rPr lang="en-US" sz="3600" dirty="0" err="1">
                  <a:solidFill>
                    <a:srgbClr val="152544"/>
                  </a:solidFill>
                  <a:latin typeface="Prompt"/>
                  <a:ea typeface="Prompt"/>
                  <a:cs typeface="Prompt"/>
                  <a:sym typeface="Prompt"/>
                </a:rPr>
                <a:t>เครื่องคอมพิวเตอร์ควรมี</a:t>
              </a:r>
              <a:r>
                <a:rPr lang="en-US" sz="3600" dirty="0">
                  <a:solidFill>
                    <a:srgbClr val="152544"/>
                  </a:solidFill>
                  <a:latin typeface="Prompt"/>
                  <a:ea typeface="Prompt"/>
                  <a:cs typeface="Prompt"/>
                  <a:sym typeface="Prompt"/>
                </a:rPr>
                <a:t> RAM </a:t>
              </a:r>
              <a:r>
                <a:rPr lang="en-US" sz="3600" dirty="0" err="1">
                  <a:solidFill>
                    <a:srgbClr val="152544"/>
                  </a:solidFill>
                  <a:latin typeface="Prompt"/>
                  <a:ea typeface="Prompt"/>
                  <a:cs typeface="Prompt"/>
                  <a:sym typeface="Prompt"/>
                </a:rPr>
                <a:t>ไม่ต่ำกว่า</a:t>
              </a:r>
              <a:r>
                <a:rPr lang="en-US" sz="3600" dirty="0">
                  <a:solidFill>
                    <a:srgbClr val="152544"/>
                  </a:solidFill>
                  <a:latin typeface="Prompt"/>
                  <a:ea typeface="Prompt"/>
                  <a:cs typeface="Prompt"/>
                  <a:sym typeface="Prompt"/>
                </a:rPr>
                <a:t> 128 MB</a:t>
              </a:r>
            </a:p>
            <a:p>
              <a:pPr algn="l">
                <a:lnSpc>
                  <a:spcPts val="4680"/>
                </a:lnSpc>
              </a:pPr>
              <a:r>
                <a:rPr lang="en-US" sz="3600" dirty="0">
                  <a:solidFill>
                    <a:srgbClr val="152544"/>
                  </a:solidFill>
                  <a:latin typeface="Prompt"/>
                  <a:ea typeface="Prompt"/>
                  <a:cs typeface="Prompt"/>
                  <a:sym typeface="Prompt"/>
                </a:rPr>
                <a:t>2. </a:t>
              </a:r>
              <a:r>
                <a:rPr lang="en-US" sz="3600" dirty="0" err="1">
                  <a:solidFill>
                    <a:srgbClr val="152544"/>
                  </a:solidFill>
                  <a:latin typeface="Prompt"/>
                  <a:ea typeface="Prompt"/>
                  <a:cs typeface="Prompt"/>
                  <a:sym typeface="Prompt"/>
                </a:rPr>
                <a:t>Harddisk</a:t>
              </a:r>
              <a:r>
                <a:rPr lang="en-US" sz="3600" dirty="0">
                  <a:solidFill>
                    <a:srgbClr val="152544"/>
                  </a:solidFill>
                  <a:latin typeface="Prompt"/>
                  <a:ea typeface="Prompt"/>
                  <a:cs typeface="Prompt"/>
                  <a:sym typeface="Prompt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Prompt"/>
                  <a:ea typeface="Prompt"/>
                  <a:cs typeface="Prompt"/>
                  <a:sym typeface="Prompt"/>
                </a:rPr>
                <a:t>มีพื้นที่มากกว่า</a:t>
              </a:r>
              <a:r>
                <a:rPr lang="en-US" sz="3600" dirty="0">
                  <a:solidFill>
                    <a:srgbClr val="152544"/>
                  </a:solidFill>
                  <a:latin typeface="Prompt"/>
                  <a:ea typeface="Prompt"/>
                  <a:cs typeface="Prompt"/>
                  <a:sym typeface="Prompt"/>
                </a:rPr>
                <a:t> 320 MB</a:t>
              </a:r>
            </a:p>
            <a:p>
              <a:pPr algn="l">
                <a:lnSpc>
                  <a:spcPts val="4680"/>
                </a:lnSpc>
              </a:pPr>
              <a:r>
                <a:rPr lang="en-US" sz="3600" dirty="0">
                  <a:solidFill>
                    <a:srgbClr val="152544"/>
                  </a:solidFill>
                  <a:latin typeface="Prompt"/>
                  <a:ea typeface="Prompt"/>
                  <a:cs typeface="Prompt"/>
                  <a:sym typeface="Prompt"/>
                </a:rPr>
                <a:t>3. CPU </a:t>
              </a:r>
              <a:r>
                <a:rPr lang="en-US" sz="3600" dirty="0" err="1">
                  <a:solidFill>
                    <a:srgbClr val="152544"/>
                  </a:solidFill>
                  <a:latin typeface="Prompt"/>
                  <a:ea typeface="Prompt"/>
                  <a:cs typeface="Prompt"/>
                  <a:sym typeface="Prompt"/>
                </a:rPr>
                <a:t>ไม่กำหนดขั้นต่ำ</a:t>
              </a:r>
              <a:endParaRPr lang="en-US" sz="3600" dirty="0">
                <a:solidFill>
                  <a:srgbClr val="152544"/>
                </a:solidFill>
                <a:latin typeface="Prompt"/>
                <a:ea typeface="Prompt"/>
                <a:cs typeface="Prompt"/>
                <a:sym typeface="Prompt"/>
              </a:endParaRPr>
            </a:p>
            <a:p>
              <a:pPr algn="l"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Prompt"/>
                <a:ea typeface="Prompt"/>
                <a:cs typeface="Prompt"/>
                <a:sym typeface="Prompt"/>
              </a:endParaRPr>
            </a:p>
            <a:p>
              <a:pPr algn="l"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Prompt"/>
                <a:ea typeface="Prompt"/>
                <a:cs typeface="Prompt"/>
                <a:sym typeface="Prompt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645162" y="2245804"/>
            <a:ext cx="260334" cy="260334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D7E2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009700" y="2245804"/>
            <a:ext cx="260334" cy="260334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DC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374238" y="2245804"/>
            <a:ext cx="260334" cy="260334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6240D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98439" y="8551541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833740" y="4294060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2"/>
                </a:lnTo>
                <a:lnTo>
                  <a:pt x="0" y="345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82641" y="1104397"/>
            <a:ext cx="15550560" cy="8153903"/>
            <a:chOff x="0" y="0"/>
            <a:chExt cx="5260313" cy="27582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60313" cy="2758234"/>
            </a:xfrm>
            <a:custGeom>
              <a:avLst/>
              <a:gdLst/>
              <a:ahLst/>
              <a:cxnLst/>
              <a:rect l="l" t="t" r="r" b="b"/>
              <a:pathLst>
                <a:path w="5260313" h="2758234">
                  <a:moveTo>
                    <a:pt x="5135853" y="2758234"/>
                  </a:moveTo>
                  <a:lnTo>
                    <a:pt x="124460" y="2758234"/>
                  </a:lnTo>
                  <a:cubicBezTo>
                    <a:pt x="55880" y="2758234"/>
                    <a:pt x="0" y="2702354"/>
                    <a:pt x="0" y="2633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135853" y="0"/>
                  </a:lnTo>
                  <a:cubicBezTo>
                    <a:pt x="5204433" y="0"/>
                    <a:pt x="5260313" y="55880"/>
                    <a:pt x="5260313" y="124460"/>
                  </a:cubicBezTo>
                  <a:lnTo>
                    <a:pt x="5260313" y="2633774"/>
                  </a:lnTo>
                  <a:cubicBezTo>
                    <a:pt x="5260313" y="2702354"/>
                    <a:pt x="5204433" y="2758234"/>
                    <a:pt x="5135853" y="275823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79267" y="1631864"/>
            <a:ext cx="15329466" cy="7419094"/>
            <a:chOff x="0" y="-9525"/>
            <a:chExt cx="20439288" cy="9892126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20439288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152544"/>
                  </a:solidFill>
                  <a:latin typeface="Pridi Medium"/>
                  <a:ea typeface="Pridi Medium"/>
                  <a:cs typeface="Pridi Medium"/>
                  <a:sym typeface="Pridi Medium"/>
                </a:rPr>
                <a:t>ข้อดีของ XAMPP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846213"/>
              <a:ext cx="20439288" cy="8036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 algn="l">
                <a:lnSpc>
                  <a:spcPts val="4680"/>
                </a:lnSpc>
                <a:spcBef>
                  <a:spcPct val="0"/>
                </a:spcBef>
                <a:buAutoNum type="arabicPeriod"/>
              </a:pPr>
              <a:r>
                <a:rPr lang="en-US" sz="3600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ติดตั้งเว็</a:t>
              </a:r>
              <a:r>
                <a:rPr lang="en-US" sz="3600" u="none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บเซิร์ฟเวอร์ได้ง่าย</a:t>
              </a:r>
              <a:r>
                <a:rPr lang="en-US" sz="3600" u="none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ประหยัดเวลาเนื่องจากไม่ต้องติดตั้งและตั้งค่าโปรแกรมแต่ละตัวด้วยตนเอง​</a:t>
              </a:r>
            </a:p>
            <a:p>
              <a:pPr marL="777240" lvl="1" indent="-388620" algn="l">
                <a:lnSpc>
                  <a:spcPts val="4680"/>
                </a:lnSpc>
                <a:spcBef>
                  <a:spcPct val="0"/>
                </a:spcBef>
                <a:buAutoNum type="arabicPeriod"/>
              </a:pPr>
              <a:r>
                <a:rPr lang="en-US" sz="3600" u="none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สามารถดาวน์โหลดมาติดตั้ง</a:t>
              </a:r>
              <a:r>
                <a:rPr lang="en-US" sz="3600" u="none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u="none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และใช้งานได้ฟรี</a:t>
              </a:r>
              <a:r>
                <a:rPr lang="en-US" sz="3600" u="none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​</a:t>
              </a:r>
            </a:p>
            <a:p>
              <a:pPr marL="777240" lvl="1" indent="-388620" algn="l">
                <a:lnSpc>
                  <a:spcPts val="4680"/>
                </a:lnSpc>
                <a:spcBef>
                  <a:spcPct val="0"/>
                </a:spcBef>
                <a:buAutoNum type="arabicPeriod"/>
              </a:pPr>
              <a:r>
                <a:rPr lang="en-US" sz="3600" u="none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รองรับการทำงานบนระบบปฏิบัติการต่างๆ</a:t>
              </a:r>
              <a:r>
                <a:rPr lang="en-US" sz="3600" u="none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u="none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ที่หลากหลาย</a:t>
              </a:r>
              <a:r>
                <a:rPr lang="en-US" sz="3600" u="none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​</a:t>
              </a:r>
            </a:p>
            <a:p>
              <a:pPr marL="777240" lvl="1" indent="-388620" algn="l">
                <a:lnSpc>
                  <a:spcPts val="4680"/>
                </a:lnSpc>
                <a:spcBef>
                  <a:spcPct val="0"/>
                </a:spcBef>
                <a:buAutoNum type="arabicPeriod"/>
              </a:pPr>
              <a:r>
                <a:rPr lang="en-US" sz="3600" u="none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โปรแกรมทำงานได้ดี</a:t>
              </a:r>
              <a:r>
                <a:rPr lang="en-US" sz="3600" u="none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u="none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ปัญหาน้อย</a:t>
              </a:r>
              <a:r>
                <a:rPr lang="en-US" sz="3600" u="none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u="none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รองรับการสร้างเว็บเซิร์ฟเวอร์ได้อย่างมีประสิทธิภาพ</a:t>
              </a:r>
              <a:r>
                <a:rPr lang="en-US" sz="3600" u="none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​</a:t>
              </a:r>
            </a:p>
            <a:p>
              <a:pPr marL="777240" lvl="1" indent="-388620" algn="l">
                <a:lnSpc>
                  <a:spcPts val="4680"/>
                </a:lnSpc>
                <a:spcBef>
                  <a:spcPct val="0"/>
                </a:spcBef>
                <a:buAutoNum type="arabicPeriod"/>
              </a:pPr>
              <a:r>
                <a:rPr lang="en-US" sz="3600" u="none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โปรแกรมได้รับความนิยมใช้งานอย่างแพร่หลาย</a:t>
              </a:r>
              <a:r>
                <a:rPr lang="en-US" sz="3600" u="none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​</a:t>
              </a:r>
            </a:p>
            <a:p>
              <a:pPr marL="777240" lvl="1" indent="-388620" algn="l">
                <a:lnSpc>
                  <a:spcPts val="4680"/>
                </a:lnSpc>
                <a:spcBef>
                  <a:spcPct val="0"/>
                </a:spcBef>
                <a:buAutoNum type="arabicPeriod"/>
              </a:pPr>
              <a:r>
                <a:rPr lang="en-US" sz="3600" u="none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มีบทความ</a:t>
              </a:r>
              <a:r>
                <a:rPr lang="en-US" sz="3600" u="none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u="none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เอกสาร</a:t>
              </a:r>
              <a:r>
                <a:rPr lang="en-US" sz="3600" u="none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u="none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คู่มือ</a:t>
              </a:r>
              <a:r>
                <a:rPr lang="en-US" sz="3600" u="none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u="none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วิธีการปรับแต่ง</a:t>
              </a:r>
              <a:r>
                <a:rPr lang="en-US" sz="3600" u="none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u="none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และแก้ไขปัญหาเยอะ</a:t>
              </a:r>
              <a:r>
                <a:rPr lang="en-US" sz="3600" u="none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​</a:t>
              </a:r>
            </a:p>
            <a:p>
              <a:pPr marL="777240" lvl="1" indent="-388620" algn="l">
                <a:lnSpc>
                  <a:spcPts val="4680"/>
                </a:lnSpc>
                <a:spcBef>
                  <a:spcPct val="0"/>
                </a:spcBef>
                <a:buAutoNum type="arabicPeriod"/>
              </a:pPr>
              <a:r>
                <a:rPr lang="en-US" sz="3600" u="none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โปรแกรมมีเวอร์ชั่นต่าง</a:t>
              </a:r>
              <a:r>
                <a:rPr lang="th-TH" sz="3600" u="none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u="none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ๆ </a:t>
              </a:r>
              <a:r>
                <a:rPr lang="en-US" sz="3600" u="none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ให้เลือกตามความเหมาะสมในการใช้งาน</a:t>
              </a:r>
              <a:r>
                <a:rPr lang="en-US" sz="3600" u="none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​</a:t>
              </a:r>
            </a:p>
            <a:p>
              <a:pPr marL="0" lvl="0" indent="0" algn="l">
                <a:lnSpc>
                  <a:spcPts val="4680"/>
                </a:lnSpc>
                <a:spcBef>
                  <a:spcPct val="0"/>
                </a:spcBef>
              </a:pPr>
              <a:endParaRPr lang="en-US" sz="3600" u="none" dirty="0">
                <a:solidFill>
                  <a:srgbClr val="152544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92592" y="173781"/>
              <a:ext cx="55716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98439" y="8551541"/>
            <a:ext cx="706759" cy="706759"/>
          </a:xfrm>
          <a:custGeom>
            <a:avLst/>
            <a:gdLst/>
            <a:ahLst/>
            <a:cxnLst/>
            <a:rect l="l" t="t" r="r" b="b"/>
            <a:pathLst>
              <a:path w="706759" h="706759">
                <a:moveTo>
                  <a:pt x="0" y="0"/>
                </a:moveTo>
                <a:lnTo>
                  <a:pt x="706759" y="0"/>
                </a:lnTo>
                <a:lnTo>
                  <a:pt x="706759" y="706759"/>
                </a:lnTo>
                <a:lnTo>
                  <a:pt x="0" y="70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833740" y="4294060"/>
            <a:ext cx="7036156" cy="345411"/>
          </a:xfrm>
          <a:custGeom>
            <a:avLst/>
            <a:gdLst/>
            <a:ahLst/>
            <a:cxnLst/>
            <a:rect l="l" t="t" r="r" b="b"/>
            <a:pathLst>
              <a:path w="7036156" h="345411">
                <a:moveTo>
                  <a:pt x="0" y="0"/>
                </a:moveTo>
                <a:lnTo>
                  <a:pt x="7036156" y="0"/>
                </a:lnTo>
                <a:lnTo>
                  <a:pt x="7036156" y="345412"/>
                </a:lnTo>
                <a:lnTo>
                  <a:pt x="0" y="3454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82641" y="1104397"/>
            <a:ext cx="15550560" cy="8153903"/>
            <a:chOff x="0" y="0"/>
            <a:chExt cx="5260313" cy="27582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60313" cy="2758234"/>
            </a:xfrm>
            <a:custGeom>
              <a:avLst/>
              <a:gdLst/>
              <a:ahLst/>
              <a:cxnLst/>
              <a:rect l="l" t="t" r="r" b="b"/>
              <a:pathLst>
                <a:path w="5260313" h="2758234">
                  <a:moveTo>
                    <a:pt x="5135853" y="2758234"/>
                  </a:moveTo>
                  <a:lnTo>
                    <a:pt x="124460" y="2758234"/>
                  </a:lnTo>
                  <a:cubicBezTo>
                    <a:pt x="55880" y="2758234"/>
                    <a:pt x="0" y="2702354"/>
                    <a:pt x="0" y="263377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135853" y="0"/>
                  </a:lnTo>
                  <a:cubicBezTo>
                    <a:pt x="5204433" y="0"/>
                    <a:pt x="5260313" y="55880"/>
                    <a:pt x="5260313" y="124460"/>
                  </a:cubicBezTo>
                  <a:lnTo>
                    <a:pt x="5260313" y="2633774"/>
                  </a:lnTo>
                  <a:cubicBezTo>
                    <a:pt x="5260313" y="2702354"/>
                    <a:pt x="5204433" y="2758234"/>
                    <a:pt x="5135853" y="275823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2641" y="1719513"/>
            <a:ext cx="15384468" cy="6816325"/>
            <a:chOff x="0" y="-9525"/>
            <a:chExt cx="20512625" cy="9088433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20512625" cy="1431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7000">
                  <a:solidFill>
                    <a:srgbClr val="152544"/>
                  </a:solidFill>
                  <a:latin typeface="Pridi Medium"/>
                  <a:ea typeface="Pridi Medium"/>
                  <a:cs typeface="Pridi Medium"/>
                  <a:sym typeface="Pridi Medium"/>
                </a:rPr>
                <a:t>ข้อเสียของ XAMPP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846159"/>
              <a:ext cx="20512625" cy="7232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 algn="l">
                <a:lnSpc>
                  <a:spcPts val="4680"/>
                </a:lnSpc>
                <a:buAutoNum type="arabicPeriod"/>
              </a:pPr>
              <a:r>
                <a:rPr lang="en-US" sz="3600" b="1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ความเสี่ยงด้านความปลอดภัย</a:t>
              </a:r>
              <a:r>
                <a:rPr lang="en-US" sz="3600" b="1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: </a:t>
              </a:r>
              <a:r>
                <a:rPr lang="en-US" sz="3600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เพราะ</a:t>
              </a: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XAMPP </a:t>
              </a:r>
              <a:r>
                <a:rPr lang="en-US" sz="3600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รวมบริการหลายตัวเข้าด้วยกัน</a:t>
              </a: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ถ้าตั้งค่าไม่ดีอาจมีความเสี่ยงด้านความปลอดภัย</a:t>
              </a: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​</a:t>
              </a:r>
            </a:p>
            <a:p>
              <a:pPr marL="777240" lvl="1" indent="-388620" algn="l">
                <a:lnSpc>
                  <a:spcPts val="4680"/>
                </a:lnSpc>
                <a:buAutoNum type="arabicPeriod"/>
              </a:pPr>
              <a:r>
                <a:rPr lang="en-US" sz="3600" b="1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การปรับแต่งจำกัด</a:t>
              </a:r>
              <a:r>
                <a:rPr lang="en-US" sz="3600" b="1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: </a:t>
              </a: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XAMPP </a:t>
              </a:r>
              <a:r>
                <a:rPr lang="en-US" sz="3600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อาจไม่ยืดหยุ่นเท่าการติดตั้งแต่ละโปรแกรมแยกกัน</a:t>
              </a: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 </a:t>
              </a:r>
              <a:r>
                <a:rPr lang="en-US" sz="3600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ทำให้การปรับแต่งทำได้ไม่เต็มที่</a:t>
              </a: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​</a:t>
              </a:r>
            </a:p>
            <a:p>
              <a:pPr marL="777240" lvl="1" indent="-388620" algn="l">
                <a:lnSpc>
                  <a:spcPts val="4680"/>
                </a:lnSpc>
                <a:buAutoNum type="arabicPeriod"/>
              </a:pPr>
              <a:r>
                <a:rPr lang="en-US" sz="3600" b="1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ประสิทธิภาพ</a:t>
              </a:r>
              <a:r>
                <a:rPr lang="en-US" sz="3600" b="1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: </a:t>
              </a: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การรวมโปรแกรมหลายตัวในแพ็คเกจเดียวอาจทำให้ประสิทธิภาพไม่ดีเท่ากับการตั้งค่าที่ปรับแต่งมาเฉพาะ​</a:t>
              </a:r>
            </a:p>
            <a:p>
              <a:pPr marL="777240" lvl="1" indent="-388620" algn="l">
                <a:lnSpc>
                  <a:spcPts val="4680"/>
                </a:lnSpc>
                <a:buAutoNum type="arabicPeriod"/>
              </a:pPr>
              <a:r>
                <a:rPr lang="en-US" sz="3600" b="1" dirty="0" err="1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การอัปเดตยาก</a:t>
              </a:r>
              <a:r>
                <a:rPr lang="en-US" sz="3600" b="1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: </a:t>
              </a:r>
              <a:r>
                <a:rPr lang="en-US" sz="3600" dirty="0">
                  <a:solidFill>
                    <a:srgbClr val="152544"/>
                  </a:solidFill>
                  <a:latin typeface="Prompt Light"/>
                  <a:ea typeface="Prompt Light"/>
                  <a:cs typeface="Prompt Light"/>
                  <a:sym typeface="Prompt Light"/>
                </a:rPr>
                <a:t>การอัปเดตโปรแกรมแต่ละตัวอาจไม่สะดวกเท่าการติดตั้งโปรแกรมแยกต่างหาก</a:t>
              </a:r>
            </a:p>
            <a:p>
              <a:pPr algn="l">
                <a:lnSpc>
                  <a:spcPts val="4680"/>
                </a:lnSpc>
              </a:pPr>
              <a:endParaRPr lang="en-US" sz="3600" dirty="0">
                <a:solidFill>
                  <a:srgbClr val="152544"/>
                </a:solidFill>
                <a:latin typeface="Prompt Light"/>
                <a:ea typeface="Prompt Light"/>
                <a:cs typeface="Prompt Light"/>
                <a:sym typeface="Prompt 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167512"/>
            <a:ext cx="706759" cy="706759"/>
            <a:chOff x="0" y="0"/>
            <a:chExt cx="942345" cy="9423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2345" cy="942345"/>
            </a:xfrm>
            <a:custGeom>
              <a:avLst/>
              <a:gdLst/>
              <a:ahLst/>
              <a:cxnLst/>
              <a:rect l="l" t="t" r="r" b="b"/>
              <a:pathLst>
                <a:path w="942345" h="942345">
                  <a:moveTo>
                    <a:pt x="0" y="0"/>
                  </a:moveTo>
                  <a:lnTo>
                    <a:pt x="942345" y="0"/>
                  </a:lnTo>
                  <a:lnTo>
                    <a:pt x="942345" y="942345"/>
                  </a:lnTo>
                  <a:lnTo>
                    <a:pt x="0" y="942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92592" y="173781"/>
              <a:ext cx="557162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DDC2"/>
                  </a:solidFill>
                  <a:latin typeface="Pridi"/>
                  <a:ea typeface="Pridi"/>
                  <a:cs typeface="Pridi"/>
                  <a:sym typeface="Pridi"/>
                </a:rPr>
                <a:t>9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1290</Words>
  <Application>Microsoft Office PowerPoint</Application>
  <PresentationFormat>Custom</PresentationFormat>
  <Paragraphs>217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Prompt Bold</vt:lpstr>
      <vt:lpstr>Pridi</vt:lpstr>
      <vt:lpstr>Segoe UI</vt:lpstr>
      <vt:lpstr>Calibri</vt:lpstr>
      <vt:lpstr>Arial</vt:lpstr>
      <vt:lpstr>Pridi Bold</vt:lpstr>
      <vt:lpstr>Prompt Light</vt:lpstr>
      <vt:lpstr>Fira Code</vt:lpstr>
      <vt:lpstr>Prompt</vt:lpstr>
      <vt:lpstr>Fira Code Light</vt:lpstr>
      <vt:lpstr>Pridi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group03-xampp</dc:title>
  <dc:creator>ACER</dc:creator>
  <cp:lastModifiedBy>rungnapha khuanphon</cp:lastModifiedBy>
  <cp:revision>40</cp:revision>
  <dcterms:created xsi:type="dcterms:W3CDTF">2006-08-16T00:00:00Z</dcterms:created>
  <dcterms:modified xsi:type="dcterms:W3CDTF">2024-08-06T07:59:43Z</dcterms:modified>
  <dc:identifier>DAGM_D1Sodg</dc:identifier>
</cp:coreProperties>
</file>